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5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8" r:id="rId21"/>
    <p:sldId id="276" r:id="rId22"/>
    <p:sldId id="279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0A8ECCA-D010-47EF-97B2-31E470C275C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FDF0-A44F-4EFD-8F4D-5633FBC89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ECCA-D010-47EF-97B2-31E470C275C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FDF0-A44F-4EFD-8F4D-5633FBC89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ECCA-D010-47EF-97B2-31E470C275C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FDF0-A44F-4EFD-8F4D-5633FBC89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ECCA-D010-47EF-97B2-31E470C275C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FDF0-A44F-4EFD-8F4D-5633FBC897B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ECCA-D010-47EF-97B2-31E470C275C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FDF0-A44F-4EFD-8F4D-5633FBC897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ECCA-D010-47EF-97B2-31E470C275C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FDF0-A44F-4EFD-8F4D-5633FBC897B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ECCA-D010-47EF-97B2-31E470C275C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FDF0-A44F-4EFD-8F4D-5633FBC89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ECCA-D010-47EF-97B2-31E470C275C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FDF0-A44F-4EFD-8F4D-5633FBC897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ECCA-D010-47EF-97B2-31E470C275C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FDF0-A44F-4EFD-8F4D-5633FBC89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ECCA-D010-47EF-97B2-31E470C275C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FDF0-A44F-4EFD-8F4D-5633FBC897B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ECCA-D010-47EF-97B2-31E470C275C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FDF0-A44F-4EFD-8F4D-5633FBC89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0A8ECCA-D010-47EF-97B2-31E470C275C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E04FDF0-A44F-4EFD-8F4D-5633FBC897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Hanging Around, Confused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Fixing the modifiers we abuse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 smtClean="0"/>
              <a:t>Modifiers are anything that modifies or changes a noun or verb.</a:t>
            </a:r>
          </a:p>
          <a:p>
            <a:r>
              <a:rPr lang="en-US" dirty="0" smtClean="0"/>
              <a:t>They can be single words or clauses and phrases. </a:t>
            </a:r>
          </a:p>
          <a:p>
            <a:r>
              <a:rPr lang="en-US" dirty="0" smtClean="0"/>
              <a:t>Think of all those clauses and phrases we just studied.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sz="800" dirty="0" smtClean="0"/>
              <a:t>*all information came directly from Ballenger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664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endParaRPr lang="en-US" dirty="0" smtClean="0"/>
          </a:p>
          <a:p>
            <a:pPr indent="0" algn="ctr">
              <a:buNone/>
            </a:pPr>
            <a:r>
              <a:rPr lang="en-US" dirty="0" smtClean="0"/>
              <a:t>Dangling, misplaced, and squinting </a:t>
            </a:r>
            <a:r>
              <a:rPr lang="en-US" dirty="0"/>
              <a:t>modifiers are phrases that </a:t>
            </a:r>
            <a:r>
              <a:rPr lang="en-US" dirty="0" smtClean="0"/>
              <a:t>are missing words or are </a:t>
            </a:r>
            <a:r>
              <a:rPr lang="en-US" dirty="0"/>
              <a:t>not located properly </a:t>
            </a:r>
            <a:r>
              <a:rPr lang="en-US" dirty="0" smtClean="0"/>
              <a:t>in </a:t>
            </a:r>
            <a:r>
              <a:rPr lang="en-US" dirty="0"/>
              <a:t>relation to the words they modify.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Dangling modifiers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en-US" sz="2100" dirty="0"/>
              <a:t>A dangling modifier is a phrase or clause, which says something different from what is meant because words are left out.</a:t>
            </a:r>
          </a:p>
          <a:p>
            <a:r>
              <a:rPr lang="en-US" dirty="0"/>
              <a:t>Incorrect: While turning over the bacon, hot grease splashed my arm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Problem: Who is turning over the bacon? The answer is not hot grease, as it unintentionally seems to be, but I. The subject I must be added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TO CORRECT:</a:t>
            </a:r>
          </a:p>
          <a:p>
            <a:pPr lvl="1"/>
            <a:r>
              <a:rPr lang="en-US" dirty="0"/>
              <a:t>Usually adding a word or two makes the sentence clear.</a:t>
            </a:r>
          </a:p>
          <a:p>
            <a:pPr lvl="1"/>
            <a:r>
              <a:rPr lang="en-US" dirty="0"/>
              <a:t>State the subject right after the dangling modifier</a:t>
            </a:r>
          </a:p>
          <a:p>
            <a:pPr lvl="1"/>
            <a:r>
              <a:rPr lang="en-US" dirty="0"/>
              <a:t>Add the subject to the dangling phrase.</a:t>
            </a:r>
          </a:p>
          <a:p>
            <a:pPr lvl="1"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5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Dangling Modifiers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Example </a:t>
            </a:r>
            <a:r>
              <a:rPr lang="en-US" dirty="0"/>
              <a:t>#1 Correction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Correct: While turning the bacon, I was splashed by hot grease.</a:t>
            </a:r>
          </a:p>
          <a:p>
            <a:pPr marL="51435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Or</a:t>
            </a:r>
            <a:endParaRPr lang="en-US" dirty="0"/>
          </a:p>
          <a:p>
            <a:pPr lvl="1">
              <a:buFont typeface="Wingdings" pitchFamily="2" charset="2"/>
              <a:buChar char="v"/>
            </a:pPr>
            <a:r>
              <a:rPr lang="en-US" dirty="0"/>
              <a:t>While I was turning over </a:t>
            </a:r>
            <a:r>
              <a:rPr lang="en-US"/>
              <a:t>the </a:t>
            </a:r>
            <a:r>
              <a:rPr lang="en-US" smtClean="0"/>
              <a:t>bacon</a:t>
            </a:r>
            <a:r>
              <a:rPr lang="en-US" dirty="0"/>
              <a:t>, hot grease splashed my arm.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Dangling Modifiers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Incorrect: While reading the newspaper, my dog sat with me on the front steps.</a:t>
            </a:r>
          </a:p>
          <a:p>
            <a:endParaRPr lang="en-US" dirty="0"/>
          </a:p>
          <a:p>
            <a:r>
              <a:rPr lang="en-US" dirty="0"/>
              <a:t>Problem: Who was reading the paper? The unintended meaning is that dog was reading the paper. However, the writer was reading the paper.</a:t>
            </a:r>
          </a:p>
          <a:p>
            <a:pPr indent="0">
              <a:buNone/>
            </a:pPr>
            <a:endParaRPr lang="en-US" dirty="0"/>
          </a:p>
          <a:p>
            <a:r>
              <a:rPr lang="en-US" dirty="0"/>
              <a:t>Correct: While reading the newspaper, I sat with my dog on the front steps.</a:t>
            </a:r>
          </a:p>
          <a:p>
            <a:pPr indent="0">
              <a:buNone/>
            </a:pPr>
            <a:r>
              <a:rPr lang="en-US" dirty="0" smtClean="0"/>
              <a:t>         Or</a:t>
            </a:r>
            <a:endParaRPr lang="en-US" dirty="0"/>
          </a:p>
          <a:p>
            <a:r>
              <a:rPr lang="en-US" dirty="0"/>
              <a:t>While I was reading the newspaper, my dog sat with me on the front steps.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09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Dangling Modifiers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Incorrect: Shaving in front of the steamy mirror, the razor nicked Ed’s chin</a:t>
            </a:r>
            <a:r>
              <a:rPr lang="en-US" dirty="0" smtClean="0"/>
              <a:t>.</a:t>
            </a:r>
          </a:p>
          <a:p>
            <a:pPr indent="0">
              <a:buNone/>
            </a:pPr>
            <a:endParaRPr lang="en-US" dirty="0"/>
          </a:p>
          <a:p>
            <a:r>
              <a:rPr lang="en-US" dirty="0"/>
              <a:t>Problem: Who was shaving in front of the mirror? The answer isn’t razor but Ed. The subject Ed must be added.</a:t>
            </a:r>
          </a:p>
          <a:p>
            <a:pPr indent="0">
              <a:buNone/>
            </a:pPr>
            <a:endParaRPr lang="en-US" dirty="0"/>
          </a:p>
          <a:p>
            <a:r>
              <a:rPr lang="en-US" dirty="0"/>
              <a:t>Correct: Shaving in front of the steamy mirror, Ed nicked his chin with the razor.</a:t>
            </a:r>
          </a:p>
          <a:p>
            <a:pPr indent="0">
              <a:buNone/>
            </a:pPr>
            <a:r>
              <a:rPr lang="en-US" dirty="0" smtClean="0"/>
              <a:t>      Or</a:t>
            </a:r>
            <a:endParaRPr lang="en-US" dirty="0"/>
          </a:p>
          <a:p>
            <a:r>
              <a:rPr lang="en-US" dirty="0"/>
              <a:t>When Ed was shaving in front of the steamy mirror, he nicked his chin with the razor.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6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Misplaced modifiers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en-US" dirty="0" smtClean="0"/>
          </a:p>
          <a:p>
            <a:pPr indent="0" algn="ctr">
              <a:buNone/>
            </a:pPr>
            <a:r>
              <a:rPr lang="en-US" dirty="0" smtClean="0"/>
              <a:t>A </a:t>
            </a:r>
            <a:r>
              <a:rPr lang="en-US" dirty="0"/>
              <a:t>misplaced modifier is a word or phrase describing something but not placed near enough the word it is supposed to modify. Misplaced modifiers often confuse the meaning of a sentence.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Misplaced modifiers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Incorrect: I had to take down the shutters painting the house yesterday</a:t>
            </a:r>
            <a:r>
              <a:rPr lang="en-US" dirty="0" smtClean="0"/>
              <a:t>.</a:t>
            </a:r>
          </a:p>
          <a:p>
            <a:pPr indent="0">
              <a:buNone/>
            </a:pPr>
            <a:endParaRPr lang="en-US" dirty="0"/>
          </a:p>
          <a:p>
            <a:r>
              <a:rPr lang="en-US" dirty="0"/>
              <a:t>Problem: It sounds like the shutters painted the house. Place the modifying phrase painting the house near or next to the word it is meant to modify.</a:t>
            </a:r>
          </a:p>
          <a:p>
            <a:pPr indent="0">
              <a:buNone/>
            </a:pPr>
            <a:endParaRPr lang="en-US" dirty="0"/>
          </a:p>
          <a:p>
            <a:r>
              <a:rPr lang="en-US" dirty="0"/>
              <a:t>TO CORRECT:</a:t>
            </a:r>
          </a:p>
          <a:p>
            <a:pPr lvl="0"/>
            <a:r>
              <a:rPr lang="en-US" dirty="0"/>
              <a:t>Rewrite the sentence so that you place any modifiers as close as possible to the words, phrases, or clauses they modify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Correct</a:t>
            </a:r>
            <a:r>
              <a:rPr lang="en-US" dirty="0"/>
              <a:t>: Painting the house yesterday, I had to take down the shutters.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Misplaced modifiers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Incorrect: He nearly brushed his teeth for twenty minutes every night.</a:t>
            </a:r>
          </a:p>
          <a:p>
            <a:pPr indent="0">
              <a:buNone/>
            </a:pPr>
            <a:endParaRPr lang="en-US" dirty="0"/>
          </a:p>
          <a:p>
            <a:r>
              <a:rPr lang="en-US" dirty="0"/>
              <a:t>Problem: He came close to brushing his teeth but in fact did not brush them </a:t>
            </a:r>
            <a:r>
              <a:rPr lang="en-US"/>
              <a:t>at </a:t>
            </a:r>
            <a:r>
              <a:rPr lang="en-US" smtClean="0"/>
              <a:t>all.</a:t>
            </a:r>
            <a:endParaRPr lang="en-US" dirty="0"/>
          </a:p>
          <a:p>
            <a:pPr indent="0">
              <a:buNone/>
            </a:pPr>
            <a:endParaRPr lang="en-US" dirty="0"/>
          </a:p>
          <a:p>
            <a:r>
              <a:rPr lang="en-US" dirty="0"/>
              <a:t>Correct: He brushed his teeth for nearly twenty minutes every night.</a:t>
            </a:r>
          </a:p>
          <a:p>
            <a:pPr indent="0">
              <a:buNone/>
            </a:pPr>
            <a:r>
              <a:rPr lang="en-US" dirty="0" smtClean="0"/>
              <a:t>    (</a:t>
            </a:r>
            <a:r>
              <a:rPr lang="en-US" dirty="0"/>
              <a:t>The meaning--that he brushed his teeth for a long time--is now clear.)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0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Misplaced modifiers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700" dirty="0"/>
              <a:t>Incorrect: The professor posted the notes for the students covered in class</a:t>
            </a:r>
            <a:r>
              <a:rPr lang="en-US" sz="1700" dirty="0" smtClean="0"/>
              <a:t>.</a:t>
            </a:r>
            <a:endParaRPr lang="en-US" sz="1700" dirty="0"/>
          </a:p>
          <a:p>
            <a:r>
              <a:rPr lang="en-US" sz="1700" dirty="0"/>
              <a:t>Problem: The modifier, “covered in class,” appears to modify “the students.” </a:t>
            </a:r>
            <a:r>
              <a:rPr lang="en-US" sz="1700" dirty="0" smtClean="0"/>
              <a:t>Because the </a:t>
            </a:r>
            <a:r>
              <a:rPr lang="en-US" sz="1700" dirty="0"/>
              <a:t>students are not covered in class, this is a misplaced </a:t>
            </a:r>
            <a:r>
              <a:rPr lang="en-US" sz="1700" dirty="0" smtClean="0"/>
              <a:t>modifier</a:t>
            </a:r>
            <a:endParaRPr lang="en-US" sz="1700" dirty="0"/>
          </a:p>
          <a:p>
            <a:r>
              <a:rPr lang="en-US" sz="1700" dirty="0"/>
              <a:t>Correct: The professor posted the notes covered in class for the students</a:t>
            </a:r>
            <a:r>
              <a:rPr lang="en-US" sz="1700" dirty="0" smtClean="0"/>
              <a:t>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5509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dirty="0" smtClean="0"/>
              <a:t>Basic English sentence word order is Subject-Verb-Object (S-V-O) </a:t>
            </a:r>
          </a:p>
          <a:p>
            <a:pPr marL="1428750" lvl="2" indent="-285750">
              <a:buFont typeface="Wingdings" pitchFamily="2" charset="2"/>
              <a:buChar char="v"/>
            </a:pPr>
            <a:r>
              <a:rPr lang="en-US" dirty="0" smtClean="0"/>
              <a:t>Jane kicked the ball</a:t>
            </a:r>
          </a:p>
          <a:p>
            <a:pPr marL="1428750" lvl="2" indent="-285750">
              <a:buFont typeface="Wingdings" pitchFamily="2" charset="2"/>
              <a:buChar char="v"/>
            </a:pPr>
            <a:endParaRPr lang="en-US" dirty="0" smtClean="0"/>
          </a:p>
          <a:p>
            <a:pPr indent="0">
              <a:buNone/>
            </a:pPr>
            <a:r>
              <a:rPr lang="en-US" dirty="0" smtClean="0"/>
              <a:t>Add Variety by using modifying clauses and phrases</a:t>
            </a:r>
          </a:p>
          <a:p>
            <a:pPr marL="1028700" lvl="1" indent="-285750">
              <a:buFont typeface="Wingdings" pitchFamily="2" charset="2"/>
              <a:buChar char="v"/>
            </a:pPr>
            <a:r>
              <a:rPr lang="en-US" dirty="0" smtClean="0"/>
              <a:t>Adverbial Clauses/Phrases</a:t>
            </a:r>
          </a:p>
          <a:p>
            <a:pPr marL="1028700" lvl="1" indent="-285750">
              <a:buFont typeface="Wingdings" pitchFamily="2" charset="2"/>
              <a:buChar char="v"/>
            </a:pPr>
            <a:r>
              <a:rPr lang="en-US" dirty="0" smtClean="0"/>
              <a:t>Adjectival Phrases</a:t>
            </a:r>
          </a:p>
          <a:p>
            <a:pPr marL="1028700" lvl="1" indent="-285750">
              <a:buFont typeface="Wingdings" pitchFamily="2" charset="2"/>
              <a:buChar char="v"/>
            </a:pPr>
            <a:r>
              <a:rPr lang="en-US" dirty="0" smtClean="0"/>
              <a:t>Appositive and Absolute Phrases</a:t>
            </a:r>
          </a:p>
          <a:p>
            <a:pPr lvl="1" indent="0">
              <a:buNone/>
            </a:pPr>
            <a:endParaRPr lang="en-US" dirty="0" smtClean="0"/>
          </a:p>
          <a:p>
            <a:pPr marL="1428750" lvl="2" indent="-285750">
              <a:buFont typeface="Wingdings" pitchFamily="2" charset="2"/>
              <a:buChar char="v"/>
            </a:pPr>
            <a:endParaRPr lang="en-US" dirty="0" smtClean="0"/>
          </a:p>
          <a:p>
            <a:pPr indent="0">
              <a:buNone/>
            </a:pPr>
            <a:r>
              <a:rPr lang="en-US" sz="800" dirty="0" smtClean="0"/>
              <a:t>*all information came directly from Howard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017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Squinting modifiers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>
              <a:buNone/>
            </a:pPr>
            <a:endParaRPr lang="en-US" sz="2400" dirty="0" smtClean="0"/>
          </a:p>
          <a:p>
            <a:pPr marL="365760" lvl="1" indent="0">
              <a:buNone/>
            </a:pPr>
            <a:endParaRPr lang="en-US" sz="1100" dirty="0"/>
          </a:p>
          <a:p>
            <a:pPr marL="365760" lvl="1" indent="0">
              <a:buNone/>
            </a:pPr>
            <a:r>
              <a:rPr lang="en-US" sz="2400" dirty="0" smtClean="0"/>
              <a:t>Squinting modifiers appear </a:t>
            </a:r>
            <a:r>
              <a:rPr lang="en-US" sz="2400" dirty="0"/>
              <a:t>to modify both what precedes and follows </a:t>
            </a:r>
            <a:r>
              <a:rPr lang="en-US" sz="2400" dirty="0" smtClean="0"/>
              <a:t>them.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Squinting modifiers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1600200"/>
          </a:xfrm>
        </p:spPr>
        <p:txBody>
          <a:bodyPr>
            <a:normAutofit/>
          </a:bodyPr>
          <a:lstStyle/>
          <a:p>
            <a:pPr indent="-228600">
              <a:buNone/>
            </a:pPr>
            <a:r>
              <a:rPr lang="en-US" sz="2600" dirty="0" smtClean="0"/>
              <a:t>Incorrect</a:t>
            </a:r>
          </a:p>
          <a:p>
            <a:pPr marL="514350" lvl="1" indent="0">
              <a:buNone/>
            </a:pPr>
            <a:r>
              <a:rPr lang="en-US" sz="2400" dirty="0" smtClean="0"/>
              <a:t>People </a:t>
            </a:r>
            <a:r>
              <a:rPr lang="en-US" sz="2400" dirty="0"/>
              <a:t>who study hard usually will get the best grades.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2564" y="4038600"/>
            <a:ext cx="5943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200" dirty="0"/>
              <a:t>That people who usually study get good grades.</a:t>
            </a:r>
          </a:p>
          <a:p>
            <a:pPr lvl="1"/>
            <a:r>
              <a:rPr lang="en-US" sz="2200" dirty="0"/>
              <a:t>That people who study usually get good grades.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6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Squinting modifiers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1295400"/>
          </a:xfrm>
        </p:spPr>
        <p:txBody>
          <a:bodyPr/>
          <a:lstStyle/>
          <a:p>
            <a:pPr marL="0" lvl="1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/>
              <a:t>The math department just offers Calculus III at night on Thursdays.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3962400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only class offered on Thursday nights is Calculus III.</a:t>
            </a:r>
          </a:p>
          <a:p>
            <a:r>
              <a:rPr lang="en-US" dirty="0" smtClean="0"/>
              <a:t>(Cal III may be taken at other times as well).</a:t>
            </a:r>
          </a:p>
          <a:p>
            <a:endParaRPr lang="en-US" dirty="0"/>
          </a:p>
          <a:p>
            <a:r>
              <a:rPr lang="en-US" dirty="0" smtClean="0"/>
              <a:t>The only time Calculus III is offered is Thursday nights. (There are other classes available at that time).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Ballenger, Bruce. The Curious Writer. New York: Longman, 2008</a:t>
            </a:r>
            <a:r>
              <a:rPr lang="en-US" dirty="0" smtClean="0"/>
              <a:t>.  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            Print.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1400" dirty="0" smtClean="0"/>
              <a:t>(All of the modifier information came directly from this).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Howard, Rebecca Moore. </a:t>
            </a:r>
            <a:r>
              <a:rPr lang="en-US" i="1" dirty="0"/>
              <a:t>Writing Matters: A Handbook for Writing </a:t>
            </a:r>
            <a:endParaRPr lang="en-US" i="1" dirty="0" smtClean="0"/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/>
              <a:t> </a:t>
            </a:r>
            <a:r>
              <a:rPr lang="en-US" i="1" dirty="0" smtClean="0"/>
              <a:t>           and </a:t>
            </a:r>
            <a:r>
              <a:rPr lang="en-US" i="1" dirty="0"/>
              <a:t>Research</a:t>
            </a:r>
            <a:r>
              <a:rPr lang="en-US" dirty="0"/>
              <a:t>. New York: McGraw-Hill, 2011. Print</a:t>
            </a:r>
            <a:r>
              <a:rPr lang="en-US" dirty="0" smtClean="0"/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sz="1400" dirty="0" smtClean="0"/>
              <a:t>(All of the phrase/clause information came directly from this)</a:t>
            </a:r>
            <a:endParaRPr lang="en-US" sz="1400" dirty="0"/>
          </a:p>
          <a:p>
            <a:pPr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6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Adverbial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The clause/phrase functions as an adverb, modifying a verb</a:t>
            </a:r>
          </a:p>
          <a:p>
            <a:pPr marL="285750" indent="-285750"/>
            <a:r>
              <a:rPr lang="en-US" dirty="0" smtClean="0"/>
              <a:t>Subordinate Clause</a:t>
            </a:r>
          </a:p>
          <a:p>
            <a:pPr marL="1028700" lvl="1" indent="-285750"/>
            <a:r>
              <a:rPr lang="en-US" dirty="0" smtClean="0"/>
              <a:t>Stocks can be a risky investment </a:t>
            </a:r>
            <a:r>
              <a:rPr lang="en-US" b="1" dirty="0" smtClean="0"/>
              <a:t>because they can lose value.</a:t>
            </a:r>
          </a:p>
          <a:p>
            <a:pPr marL="1028700" lvl="1" indent="-285750"/>
            <a:r>
              <a:rPr lang="en-US" b="1" dirty="0" smtClean="0"/>
              <a:t>Because they lose value,</a:t>
            </a:r>
            <a:r>
              <a:rPr lang="en-US" dirty="0" smtClean="0"/>
              <a:t> stocks can be a risky investment.</a:t>
            </a:r>
          </a:p>
          <a:p>
            <a:pPr marL="1028700" lvl="1" indent="-285750"/>
            <a:r>
              <a:rPr lang="en-US" dirty="0" smtClean="0"/>
              <a:t>Stocks, </a:t>
            </a:r>
            <a:r>
              <a:rPr lang="en-US" b="1" dirty="0" smtClean="0"/>
              <a:t>because they lose value</a:t>
            </a:r>
            <a:r>
              <a:rPr lang="en-US" dirty="0" smtClean="0"/>
              <a:t>, can be a risky investment.</a:t>
            </a:r>
          </a:p>
          <a:p>
            <a:pPr marL="285750" indent="-285750"/>
            <a:r>
              <a:rPr lang="en-US" dirty="0" smtClean="0"/>
              <a:t>Prepositional Phrase</a:t>
            </a:r>
          </a:p>
          <a:p>
            <a:pPr marL="1028700" lvl="1" indent="-285750"/>
            <a:r>
              <a:rPr lang="en-US" dirty="0" smtClean="0"/>
              <a:t>We eat pancakes </a:t>
            </a:r>
            <a:r>
              <a:rPr lang="en-US" b="1" u="sng" dirty="0" smtClean="0"/>
              <a:t>for breakfast</a:t>
            </a:r>
            <a:r>
              <a:rPr lang="en-US" b="1" dirty="0" smtClean="0"/>
              <a:t> </a:t>
            </a:r>
            <a:r>
              <a:rPr lang="en-US" b="1" u="sng" dirty="0" smtClean="0"/>
              <a:t>on Sundays.</a:t>
            </a:r>
            <a:endParaRPr lang="en-US" dirty="0" smtClean="0"/>
          </a:p>
          <a:p>
            <a:pPr marL="1028700" lvl="1" indent="-285750"/>
            <a:r>
              <a:rPr lang="en-US" b="1" u="sng" dirty="0" smtClean="0"/>
              <a:t>On Sundays</a:t>
            </a:r>
            <a:r>
              <a:rPr lang="en-US" dirty="0" smtClean="0"/>
              <a:t>, we eat pancakes for breakfast.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6622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MOVING TEXT CAN ALTER MEANING, SO BE CAREFUL</a:t>
            </a:r>
          </a:p>
          <a:p>
            <a:pPr lvl="1"/>
            <a:r>
              <a:rPr lang="en-US" dirty="0" smtClean="0"/>
              <a:t>The test was </a:t>
            </a:r>
            <a:r>
              <a:rPr lang="en-US" b="1" dirty="0" smtClean="0"/>
              <a:t>surprisingly </a:t>
            </a:r>
            <a:r>
              <a:rPr lang="en-US" dirty="0" smtClean="0"/>
              <a:t>hard.</a:t>
            </a:r>
          </a:p>
          <a:p>
            <a:pPr lvl="1"/>
            <a:r>
              <a:rPr lang="en-US" b="1" dirty="0" smtClean="0"/>
              <a:t>Surprisingly,</a:t>
            </a:r>
            <a:r>
              <a:rPr lang="en-US" dirty="0" smtClean="0"/>
              <a:t> the test was hard.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11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Participles are verbs (past, present, etc.) used as an adjective</a:t>
            </a:r>
          </a:p>
          <a:p>
            <a:pPr marL="1028700" lvl="1" indent="-285750">
              <a:buFont typeface="Wingdings" pitchFamily="2" charset="2"/>
              <a:buChar char="v"/>
            </a:pPr>
            <a:r>
              <a:rPr lang="en-US" dirty="0" smtClean="0"/>
              <a:t>New York City’s subway system, </a:t>
            </a:r>
            <a:r>
              <a:rPr lang="en-US" b="1" dirty="0" smtClean="0"/>
              <a:t>flooded by torrential rain,</a:t>
            </a:r>
            <a:r>
              <a:rPr lang="en-US" dirty="0" smtClean="0"/>
              <a:t> shut down at the height of the morning rush hour.</a:t>
            </a:r>
          </a:p>
          <a:p>
            <a:pPr marL="1028700" lvl="1" indent="-285750">
              <a:buFont typeface="Wingdings" pitchFamily="2" charset="2"/>
              <a:buChar char="v"/>
            </a:pPr>
            <a:r>
              <a:rPr lang="en-US" b="1" dirty="0" smtClean="0"/>
              <a:t>Flooded by torrential rain,</a:t>
            </a:r>
            <a:r>
              <a:rPr lang="en-US" dirty="0" smtClean="0"/>
              <a:t> New York City’s subway system shut down at the height of morning rush hour.</a:t>
            </a:r>
            <a:endParaRPr lang="en-US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Appositives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These you know.  An appositive is noun/noun phrase that modifies another noun.</a:t>
            </a:r>
          </a:p>
          <a:p>
            <a:pPr marL="1028700" lvl="1" indent="-285750">
              <a:buFont typeface="Wingdings" pitchFamily="2" charset="2"/>
              <a:buChar char="v"/>
            </a:pPr>
            <a:r>
              <a:rPr lang="en-US" dirty="0" smtClean="0"/>
              <a:t>The governor, </a:t>
            </a:r>
            <a:r>
              <a:rPr lang="en-US" b="1" dirty="0" smtClean="0"/>
              <a:t>New York’s highest official</a:t>
            </a:r>
            <a:r>
              <a:rPr lang="en-US" dirty="0" smtClean="0"/>
              <a:t>,……</a:t>
            </a:r>
          </a:p>
          <a:p>
            <a:pPr marL="1028700" lvl="1" indent="-285750">
              <a:buFont typeface="Wingdings" pitchFamily="2" charset="2"/>
              <a:buChar char="v"/>
            </a:pPr>
            <a:r>
              <a:rPr lang="en-US" b="1" dirty="0" smtClean="0"/>
              <a:t>New York’s highest official</a:t>
            </a:r>
            <a:r>
              <a:rPr lang="en-US" dirty="0" smtClean="0"/>
              <a:t>, the governor,….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7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Absolutes have both a noun/pronoun and a participle.  They modify an entire sentence.</a:t>
            </a:r>
          </a:p>
          <a:p>
            <a:pPr marL="1028700" lvl="1" indent="-285750">
              <a:buFont typeface="Wingdings" pitchFamily="2" charset="2"/>
              <a:buChar char="v"/>
            </a:pPr>
            <a:r>
              <a:rPr lang="en-US" b="1" dirty="0" smtClean="0"/>
              <a:t>The task finally completed</a:t>
            </a:r>
            <a:r>
              <a:rPr lang="en-US" dirty="0" smtClean="0"/>
              <a:t>, the workers headed for the parking lot.</a:t>
            </a:r>
          </a:p>
          <a:p>
            <a:pPr marL="1028700" lvl="1" indent="-285750">
              <a:buFont typeface="Wingdings" pitchFamily="2" charset="2"/>
              <a:buChar char="v"/>
            </a:pPr>
            <a:r>
              <a:rPr lang="en-US" dirty="0" smtClean="0"/>
              <a:t>The workers headed for the parking lot, </a:t>
            </a:r>
            <a:r>
              <a:rPr lang="en-US" b="1" dirty="0" smtClean="0"/>
              <a:t>the task finally completed.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21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62200"/>
            <a:ext cx="2293696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7234"/>
            <a:ext cx="2514600" cy="288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665</TotalTime>
  <Words>1018</Words>
  <Application>Microsoft Office PowerPoint</Application>
  <PresentationFormat>On-screen Show (4:3)</PresentationFormat>
  <Paragraphs>127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Couture</vt:lpstr>
      <vt:lpstr>Hanging Around, Confused</vt:lpstr>
      <vt:lpstr>Beginnings</vt:lpstr>
      <vt:lpstr>Adverbial</vt:lpstr>
      <vt:lpstr>Quick note</vt:lpstr>
      <vt:lpstr>Participles</vt:lpstr>
      <vt:lpstr>Appositives</vt:lpstr>
      <vt:lpstr>Absolutes</vt:lpstr>
      <vt:lpstr>intermission</vt:lpstr>
      <vt:lpstr>What’s wrong?</vt:lpstr>
      <vt:lpstr>Definition</vt:lpstr>
      <vt:lpstr>problems</vt:lpstr>
      <vt:lpstr>Dangling modifiers</vt:lpstr>
      <vt:lpstr>Dangling Modifiers</vt:lpstr>
      <vt:lpstr>Dangling Modifiers</vt:lpstr>
      <vt:lpstr>Dangling Modifiers</vt:lpstr>
      <vt:lpstr>Misplaced modifiers</vt:lpstr>
      <vt:lpstr>Misplaced modifiers</vt:lpstr>
      <vt:lpstr>Misplaced modifiers</vt:lpstr>
      <vt:lpstr>Misplaced modifiers</vt:lpstr>
      <vt:lpstr>Squinting modifiers</vt:lpstr>
      <vt:lpstr>Squinting modifiers</vt:lpstr>
      <vt:lpstr>Squinting modifiers</vt:lpstr>
      <vt:lpstr>Sources</vt:lpstr>
    </vt:vector>
  </TitlesOfParts>
  <Company>Jordan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Hanging Around  and Confused</dc:title>
  <dc:creator>Alisha Paxton</dc:creator>
  <cp:lastModifiedBy>Alisha Paxton</cp:lastModifiedBy>
  <cp:revision>18</cp:revision>
  <dcterms:created xsi:type="dcterms:W3CDTF">2012-11-08T13:28:51Z</dcterms:created>
  <dcterms:modified xsi:type="dcterms:W3CDTF">2016-12-07T14:36:07Z</dcterms:modified>
</cp:coreProperties>
</file>