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2" r:id="rId7"/>
    <p:sldId id="263" r:id="rId8"/>
    <p:sldId id="261"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717FFEEE-7E90-4B50-8385-063C85A822FC}"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09392-0E58-4634-AE12-42E0FFDE999A}"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FFEEE-7E90-4B50-8385-063C85A822FC}"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09392-0E58-4634-AE12-42E0FFDE99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FFEEE-7E90-4B50-8385-063C85A822FC}"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09392-0E58-4634-AE12-42E0FFDE99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FFEEE-7E90-4B50-8385-063C85A822FC}"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09392-0E58-4634-AE12-42E0FFDE99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717FFEEE-7E90-4B50-8385-063C85A822FC}" type="datetimeFigureOut">
              <a:rPr lang="en-US" smtClean="0"/>
              <a:t>11/3/2014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91609392-0E58-4634-AE12-42E0FFDE999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7FFEEE-7E90-4B50-8385-063C85A822FC}"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09392-0E58-4634-AE12-42E0FFDE99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7FFEEE-7E90-4B50-8385-063C85A822FC}" type="datetimeFigureOut">
              <a:rPr lang="en-US" smtClean="0"/>
              <a:t>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609392-0E58-4634-AE12-42E0FFDE99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7FFEEE-7E90-4B50-8385-063C85A822FC}" type="datetimeFigureOut">
              <a:rPr lang="en-US" smtClean="0"/>
              <a:t>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609392-0E58-4634-AE12-42E0FFDE99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FFEEE-7E90-4B50-8385-063C85A822FC}" type="datetimeFigureOut">
              <a:rPr lang="en-US" smtClean="0"/>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609392-0E58-4634-AE12-42E0FFDE99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7FFEEE-7E90-4B50-8385-063C85A822FC}"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09392-0E58-4634-AE12-42E0FFDE999A}"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717FFEEE-7E90-4B50-8385-063C85A822FC}"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09392-0E58-4634-AE12-42E0FFDE999A}"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717FFEEE-7E90-4B50-8385-063C85A822FC}" type="datetimeFigureOut">
              <a:rPr lang="en-US" smtClean="0"/>
              <a:t>11/3/2014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1609392-0E58-4634-AE12-42E0FFDE999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Nitty</a:t>
            </a:r>
            <a:r>
              <a:rPr lang="en-US" dirty="0" smtClean="0"/>
              <a:t> Gritty Writing</a:t>
            </a:r>
            <a:endParaRPr lang="en-US" dirty="0"/>
          </a:p>
        </p:txBody>
      </p:sp>
      <p:sp>
        <p:nvSpPr>
          <p:cNvPr id="3" name="Subtitle 2"/>
          <p:cNvSpPr>
            <a:spLocks noGrp="1"/>
          </p:cNvSpPr>
          <p:nvPr>
            <p:ph type="subTitle" idx="1"/>
          </p:nvPr>
        </p:nvSpPr>
        <p:spPr/>
        <p:txBody>
          <a:bodyPr/>
          <a:lstStyle/>
          <a:p>
            <a:r>
              <a:rPr lang="en-US" dirty="0"/>
              <a:t>r</a:t>
            </a:r>
            <a:r>
              <a:rPr lang="en-US" dirty="0" smtClean="0"/>
              <a:t>ules to improve your efficaciousness</a:t>
            </a:r>
            <a:endParaRPr lang="en-US" dirty="0"/>
          </a:p>
        </p:txBody>
      </p:sp>
    </p:spTree>
    <p:extLst>
      <p:ext uri="{BB962C8B-B14F-4D97-AF65-F5344CB8AC3E}">
        <p14:creationId xmlns:p14="http://schemas.microsoft.com/office/powerpoint/2010/main" val="2164441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WORD COUNTS	</a:t>
            </a:r>
            <a:endParaRPr lang="en-US" dirty="0"/>
          </a:p>
        </p:txBody>
      </p:sp>
      <p:sp>
        <p:nvSpPr>
          <p:cNvPr id="3" name="Content Placeholder 2"/>
          <p:cNvSpPr>
            <a:spLocks noGrp="1"/>
          </p:cNvSpPr>
          <p:nvPr>
            <p:ph idx="1"/>
          </p:nvPr>
        </p:nvSpPr>
        <p:spPr/>
        <p:txBody>
          <a:bodyPr/>
          <a:lstStyle/>
          <a:p>
            <a:r>
              <a:rPr lang="en-US" dirty="0" smtClean="0"/>
              <a:t>I once used “yield” instead of “wield” at the end of a paper, and it lowered me (from what I remember) a full letter grade.  </a:t>
            </a:r>
          </a:p>
          <a:p>
            <a:pPr marL="0" indent="0">
              <a:buNone/>
            </a:pPr>
            <a:endParaRPr lang="en-US" dirty="0"/>
          </a:p>
          <a:p>
            <a:pPr marL="0" indent="0">
              <a:buNone/>
            </a:pPr>
            <a:r>
              <a:rPr lang="en-US" dirty="0" smtClean="0"/>
              <a:t>Think about what vague, wordy writing will do to you if you are not careful.  </a:t>
            </a:r>
          </a:p>
          <a:p>
            <a:pPr marL="0" indent="0">
              <a:buNone/>
            </a:pPr>
            <a:endParaRPr lang="en-US" dirty="0"/>
          </a:p>
          <a:p>
            <a:pPr marL="0" indent="0">
              <a:buNone/>
            </a:pPr>
            <a:r>
              <a:rPr lang="en-US" dirty="0" smtClean="0"/>
              <a:t>Source:</a:t>
            </a:r>
          </a:p>
          <a:p>
            <a:pPr marL="0" indent="-457200">
              <a:lnSpc>
                <a:spcPct val="100000"/>
              </a:lnSpc>
              <a:spcBef>
                <a:spcPts val="0"/>
              </a:spcBef>
              <a:buNone/>
            </a:pPr>
            <a:r>
              <a:rPr lang="en-US" dirty="0" smtClean="0"/>
              <a:t>Howard</a:t>
            </a:r>
            <a:r>
              <a:rPr lang="en-US" dirty="0"/>
              <a:t>, Rebecca Moore. </a:t>
            </a:r>
            <a:r>
              <a:rPr lang="en-US" i="1" dirty="0"/>
              <a:t>Writing Matters: A Handbook for </a:t>
            </a:r>
            <a:endParaRPr lang="en-US" i="1" dirty="0" smtClean="0"/>
          </a:p>
          <a:p>
            <a:pPr marL="0" indent="-457200">
              <a:lnSpc>
                <a:spcPct val="100000"/>
              </a:lnSpc>
              <a:spcBef>
                <a:spcPts val="0"/>
              </a:spcBef>
              <a:buNone/>
            </a:pPr>
            <a:r>
              <a:rPr lang="en-US" i="1" dirty="0" smtClean="0"/>
              <a:t>	Writing and </a:t>
            </a:r>
            <a:r>
              <a:rPr lang="en-US" i="1" dirty="0"/>
              <a:t>Research</a:t>
            </a:r>
            <a:r>
              <a:rPr lang="en-US" dirty="0"/>
              <a:t>. New York: McGraw-Hill, 2011. </a:t>
            </a:r>
            <a:endParaRPr lang="en-US" dirty="0" smtClean="0"/>
          </a:p>
          <a:p>
            <a:pPr marL="0" indent="-457200">
              <a:lnSpc>
                <a:spcPct val="100000"/>
              </a:lnSpc>
              <a:spcBef>
                <a:spcPts val="0"/>
              </a:spcBef>
              <a:buNone/>
            </a:pPr>
            <a:r>
              <a:rPr lang="en-US" dirty="0"/>
              <a:t>	</a:t>
            </a:r>
            <a:r>
              <a:rPr lang="en-US" dirty="0" smtClean="0"/>
              <a:t>Print</a:t>
            </a:r>
            <a:r>
              <a:rPr lang="en-US" dirty="0"/>
              <a:t>.</a:t>
            </a:r>
          </a:p>
          <a:p>
            <a:pPr marL="0" indent="0">
              <a:buNone/>
            </a:pPr>
            <a:endParaRPr lang="en-US" dirty="0"/>
          </a:p>
        </p:txBody>
      </p:sp>
    </p:spTree>
    <p:extLst>
      <p:ext uri="{BB962C8B-B14F-4D97-AF65-F5344CB8AC3E}">
        <p14:creationId xmlns:p14="http://schemas.microsoft.com/office/powerpoint/2010/main" val="1962848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 review.  Tell me about</a:t>
            </a:r>
            <a:endParaRPr lang="en-US" dirty="0"/>
          </a:p>
        </p:txBody>
      </p:sp>
      <p:sp>
        <p:nvSpPr>
          <p:cNvPr id="3" name="Content Placeholder 2"/>
          <p:cNvSpPr>
            <a:spLocks noGrp="1"/>
          </p:cNvSpPr>
          <p:nvPr>
            <p:ph idx="1"/>
          </p:nvPr>
        </p:nvSpPr>
        <p:spPr/>
        <p:txBody>
          <a:bodyPr/>
          <a:lstStyle/>
          <a:p>
            <a:r>
              <a:rPr lang="en-US" sz="4000" dirty="0" smtClean="0"/>
              <a:t>Expletives</a:t>
            </a:r>
          </a:p>
          <a:p>
            <a:r>
              <a:rPr lang="en-US" sz="4000" dirty="0" smtClean="0"/>
              <a:t>Clichés</a:t>
            </a:r>
          </a:p>
          <a:p>
            <a:r>
              <a:rPr lang="en-US" sz="4000" dirty="0" smtClean="0"/>
              <a:t>Passive Voice</a:t>
            </a:r>
          </a:p>
          <a:p>
            <a:r>
              <a:rPr lang="en-US" sz="4000" dirty="0" smtClean="0"/>
              <a:t>Noun-Heavy Style</a:t>
            </a:r>
          </a:p>
          <a:p>
            <a:r>
              <a:rPr lang="en-US" sz="4000" dirty="0" smtClean="0"/>
              <a:t>Intensifiers</a:t>
            </a:r>
          </a:p>
          <a:p>
            <a:r>
              <a:rPr lang="en-US" sz="4000" dirty="0" smtClean="0"/>
              <a:t>Fillers </a:t>
            </a:r>
          </a:p>
          <a:p>
            <a:endParaRPr lang="en-US" dirty="0"/>
          </a:p>
        </p:txBody>
      </p:sp>
    </p:spTree>
    <p:extLst>
      <p:ext uri="{BB962C8B-B14F-4D97-AF65-F5344CB8AC3E}">
        <p14:creationId xmlns:p14="http://schemas.microsoft.com/office/powerpoint/2010/main" val="375091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Review</a:t>
            </a:r>
            <a:endParaRPr lang="en-US" dirty="0"/>
          </a:p>
        </p:txBody>
      </p:sp>
      <p:sp>
        <p:nvSpPr>
          <p:cNvPr id="3" name="Content Placeholder 2"/>
          <p:cNvSpPr>
            <a:spLocks noGrp="1"/>
          </p:cNvSpPr>
          <p:nvPr>
            <p:ph idx="1"/>
          </p:nvPr>
        </p:nvSpPr>
        <p:spPr/>
        <p:txBody>
          <a:bodyPr/>
          <a:lstStyle/>
          <a:p>
            <a:r>
              <a:rPr lang="en-US" dirty="0" smtClean="0"/>
              <a:t>What are modifiers?</a:t>
            </a:r>
          </a:p>
          <a:p>
            <a:r>
              <a:rPr lang="en-US" dirty="0" smtClean="0"/>
              <a:t>What’s a “dangling modifier”?</a:t>
            </a:r>
          </a:p>
          <a:p>
            <a:pPr lvl="1"/>
            <a:r>
              <a:rPr lang="en-US" dirty="0" smtClean="0"/>
              <a:t>After traveling all day, the hotel’s hot tub beckoned to the arriving sales rep.</a:t>
            </a:r>
          </a:p>
          <a:p>
            <a:pPr lvl="1"/>
            <a:r>
              <a:rPr lang="en-US" dirty="0" smtClean="0"/>
              <a:t>As the sales reps arrived after traveling all day, the hotel’s hot tub beckoned to them.</a:t>
            </a:r>
            <a:endParaRPr lang="en-US" dirty="0"/>
          </a:p>
          <a:p>
            <a:r>
              <a:rPr lang="en-US" dirty="0" smtClean="0"/>
              <a:t>What’s a “misplaced modifier”?</a:t>
            </a:r>
          </a:p>
          <a:p>
            <a:pPr lvl="1"/>
            <a:r>
              <a:rPr lang="en-US" dirty="0" smtClean="0"/>
              <a:t>For more than four years, the two rovers have been exploring the surface of Mars that landed in January 2004.</a:t>
            </a:r>
          </a:p>
          <a:p>
            <a:pPr lvl="1"/>
            <a:r>
              <a:rPr lang="en-US" dirty="0" smtClean="0"/>
              <a:t>For more than four years, the two rovers that landed in January 2004 have been exploring the surface of mars.</a:t>
            </a:r>
            <a:endParaRPr lang="en-US" dirty="0"/>
          </a:p>
        </p:txBody>
      </p:sp>
    </p:spTree>
    <p:extLst>
      <p:ext uri="{BB962C8B-B14F-4D97-AF65-F5344CB8AC3E}">
        <p14:creationId xmlns:p14="http://schemas.microsoft.com/office/powerpoint/2010/main" val="322847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Something new	</a:t>
            </a:r>
            <a:endParaRPr lang="en-US" dirty="0"/>
          </a:p>
        </p:txBody>
      </p:sp>
      <p:sp>
        <p:nvSpPr>
          <p:cNvPr id="3" name="Content Placeholder 2"/>
          <p:cNvSpPr>
            <a:spLocks noGrp="1"/>
          </p:cNvSpPr>
          <p:nvPr>
            <p:ph idx="1"/>
          </p:nvPr>
        </p:nvSpPr>
        <p:spPr/>
        <p:txBody>
          <a:bodyPr/>
          <a:lstStyle/>
          <a:p>
            <a:r>
              <a:rPr lang="en-US" dirty="0" smtClean="0"/>
              <a:t>SQUINTING MODIFIERS</a:t>
            </a:r>
          </a:p>
          <a:p>
            <a:pPr marL="365760" lvl="1" indent="0">
              <a:buNone/>
            </a:pPr>
            <a:r>
              <a:rPr lang="en-US" dirty="0" smtClean="0"/>
              <a:t>Appear to modify both what precedes and follows it.</a:t>
            </a:r>
          </a:p>
          <a:p>
            <a:pPr marL="365760" lvl="1" indent="0">
              <a:buNone/>
            </a:pPr>
            <a:endParaRPr lang="en-US" dirty="0"/>
          </a:p>
          <a:p>
            <a:pPr marL="365760" lvl="1" indent="0">
              <a:buNone/>
            </a:pPr>
            <a:r>
              <a:rPr lang="en-US" sz="2400" dirty="0" smtClean="0"/>
              <a:t>For example,</a:t>
            </a:r>
          </a:p>
          <a:p>
            <a:pPr lvl="1"/>
            <a:r>
              <a:rPr lang="en-US" sz="2400" dirty="0" smtClean="0"/>
              <a:t>People who study hard usually will get the best grades.</a:t>
            </a:r>
          </a:p>
          <a:p>
            <a:pPr lvl="2"/>
            <a:r>
              <a:rPr lang="en-US" sz="2400" dirty="0" smtClean="0"/>
              <a:t>What does this mean?</a:t>
            </a:r>
          </a:p>
          <a:p>
            <a:pPr lvl="3"/>
            <a:r>
              <a:rPr lang="en-US" sz="2200" dirty="0" smtClean="0"/>
              <a:t>That people who usually study get good grades or</a:t>
            </a:r>
          </a:p>
          <a:p>
            <a:pPr lvl="3"/>
            <a:r>
              <a:rPr lang="en-US" sz="2200" dirty="0" smtClean="0"/>
              <a:t>That people who study usually get good grades</a:t>
            </a:r>
          </a:p>
          <a:p>
            <a:pPr marL="662940" lvl="1" indent="-342900"/>
            <a:r>
              <a:rPr lang="en-US" sz="2400" dirty="0" smtClean="0"/>
              <a:t>The math department just offers Calculus III at night on Thursdays.</a:t>
            </a:r>
          </a:p>
          <a:p>
            <a:pPr lvl="1"/>
            <a:endParaRPr lang="en-US" dirty="0"/>
          </a:p>
        </p:txBody>
      </p:sp>
    </p:spTree>
    <p:extLst>
      <p:ext uri="{BB962C8B-B14F-4D97-AF65-F5344CB8AC3E}">
        <p14:creationId xmlns:p14="http://schemas.microsoft.com/office/powerpoint/2010/main" val="16195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Vroom Vroom...sputter.  </a:t>
            </a:r>
            <a:r>
              <a:rPr lang="en-US" dirty="0" smtClean="0"/>
              <a:t>(FAULTY SHIFTS)</a:t>
            </a:r>
            <a:r>
              <a:rPr lang="en-US" dirty="0" smtClean="0"/>
              <a:t>	</a:t>
            </a:r>
            <a:endParaRPr lang="en-US" dirty="0"/>
          </a:p>
        </p:txBody>
      </p:sp>
      <p:sp>
        <p:nvSpPr>
          <p:cNvPr id="3" name="Content Placeholder 2"/>
          <p:cNvSpPr>
            <a:spLocks noGrp="1"/>
          </p:cNvSpPr>
          <p:nvPr>
            <p:ph idx="1"/>
          </p:nvPr>
        </p:nvSpPr>
        <p:spPr/>
        <p:txBody>
          <a:bodyPr/>
          <a:lstStyle/>
          <a:p>
            <a:r>
              <a:rPr lang="en-US" dirty="0" smtClean="0"/>
              <a:t>We already know to not shift from one tense to another</a:t>
            </a:r>
          </a:p>
          <a:p>
            <a:r>
              <a:rPr lang="en-US" dirty="0" smtClean="0"/>
              <a:t>We know to keep our tone consistent.</a:t>
            </a:r>
          </a:p>
          <a:p>
            <a:pPr marL="0" indent="0">
              <a:buNone/>
            </a:pPr>
            <a:endParaRPr lang="en-US" dirty="0" smtClean="0"/>
          </a:p>
          <a:p>
            <a:r>
              <a:rPr lang="en-US" dirty="0" smtClean="0"/>
              <a:t>Now, BE CONSISTENT IN NUMBER AND PERSON</a:t>
            </a:r>
          </a:p>
          <a:p>
            <a:pPr marL="0" indent="0">
              <a:buNone/>
            </a:pPr>
            <a:endParaRPr lang="en-US" dirty="0" smtClean="0"/>
          </a:p>
          <a:p>
            <a:pPr lvl="1"/>
            <a:r>
              <a:rPr lang="en-US" dirty="0" smtClean="0"/>
              <a:t>When a person witnesses a crime, they should report it to the police.</a:t>
            </a:r>
          </a:p>
          <a:p>
            <a:pPr marL="365760" lvl="1" indent="0">
              <a:buNone/>
            </a:pPr>
            <a:endParaRPr lang="en-US" dirty="0" smtClean="0"/>
          </a:p>
          <a:p>
            <a:pPr lvl="1"/>
            <a:r>
              <a:rPr lang="en-US" dirty="0" smtClean="0"/>
              <a:t>To train your dog properly, people need plenty of time, patience, and treats.</a:t>
            </a:r>
            <a:endParaRPr lang="en-US" dirty="0"/>
          </a:p>
        </p:txBody>
      </p:sp>
    </p:spTree>
    <p:extLst>
      <p:ext uri="{BB962C8B-B14F-4D97-AF65-F5344CB8AC3E}">
        <p14:creationId xmlns:p14="http://schemas.microsoft.com/office/powerpoint/2010/main" val="1567167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a:t>
            </a:r>
            <a:r>
              <a:rPr lang="en-US" dirty="0" smtClean="0"/>
              <a:t>References…	</a:t>
            </a:r>
            <a:endParaRPr lang="en-US" dirty="0"/>
          </a:p>
        </p:txBody>
      </p:sp>
      <p:sp>
        <p:nvSpPr>
          <p:cNvPr id="3" name="Content Placeholder 2"/>
          <p:cNvSpPr>
            <a:spLocks noGrp="1"/>
          </p:cNvSpPr>
          <p:nvPr>
            <p:ph idx="1"/>
          </p:nvPr>
        </p:nvSpPr>
        <p:spPr/>
        <p:txBody>
          <a:bodyPr/>
          <a:lstStyle/>
          <a:p>
            <a:pPr marL="0" indent="0">
              <a:buNone/>
            </a:pPr>
            <a:r>
              <a:rPr lang="en-US" dirty="0" smtClean="0"/>
              <a:t>Really, most of you are “pretty” good at this (I’m being vague on purpose).  But….we’ll cover it just in case. Are these correct or incorrect?</a:t>
            </a:r>
          </a:p>
          <a:p>
            <a:r>
              <a:rPr lang="en-US" dirty="0" smtClean="0"/>
              <a:t>Asked who spilled the milk, my sister confessed that the guilty one was her.</a:t>
            </a:r>
          </a:p>
          <a:p>
            <a:r>
              <a:rPr lang="en-US" dirty="0" smtClean="0"/>
              <a:t>My parents call my brothers and I every weekend.</a:t>
            </a:r>
          </a:p>
          <a:p>
            <a:r>
              <a:rPr lang="en-US" dirty="0" smtClean="0"/>
              <a:t>My father often gets me and my brother’s names confused.</a:t>
            </a:r>
          </a:p>
          <a:p>
            <a:endParaRPr lang="en-US" dirty="0"/>
          </a:p>
        </p:txBody>
      </p:sp>
    </p:spTree>
    <p:extLst>
      <p:ext uri="{BB962C8B-B14F-4D97-AF65-F5344CB8AC3E}">
        <p14:creationId xmlns:p14="http://schemas.microsoft.com/office/powerpoint/2010/main" val="302730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referencing</a:t>
            </a:r>
            <a:endParaRPr lang="en-US" dirty="0"/>
          </a:p>
        </p:txBody>
      </p:sp>
      <p:sp>
        <p:nvSpPr>
          <p:cNvPr id="3" name="Content Placeholder 2"/>
          <p:cNvSpPr>
            <a:spLocks noGrp="1"/>
          </p:cNvSpPr>
          <p:nvPr>
            <p:ph idx="1"/>
          </p:nvPr>
        </p:nvSpPr>
        <p:spPr/>
        <p:txBody>
          <a:bodyPr/>
          <a:lstStyle/>
          <a:p>
            <a:r>
              <a:rPr lang="en-US" dirty="0" smtClean="0"/>
              <a:t>A few more complicated cases…fix these incorrect sentences.</a:t>
            </a:r>
          </a:p>
          <a:p>
            <a:r>
              <a:rPr lang="en-US" dirty="0" smtClean="0"/>
              <a:t>Amy likes her new car more than I.  (more than one answer)</a:t>
            </a:r>
          </a:p>
          <a:p>
            <a:r>
              <a:rPr lang="en-US" dirty="0" smtClean="0"/>
              <a:t>Mario talked to </a:t>
            </a:r>
            <a:r>
              <a:rPr lang="en-US" dirty="0"/>
              <a:t>P</a:t>
            </a:r>
            <a:r>
              <a:rPr lang="en-US" dirty="0" smtClean="0"/>
              <a:t>aul about his career plans.</a:t>
            </a:r>
          </a:p>
          <a:p>
            <a:r>
              <a:rPr lang="en-US" dirty="0" smtClean="0"/>
              <a:t>Who </a:t>
            </a:r>
            <a:r>
              <a:rPr lang="en-US" dirty="0" smtClean="0"/>
              <a:t>owns Antarctica? Several countries, including Argentina, Australia, Chile, France, New Zealand, Norway, the UK and the U.S. all claim or reserve the right to claim all or part of the continent.  This makes it difficult to answer.</a:t>
            </a:r>
            <a:endParaRPr lang="en-US" dirty="0"/>
          </a:p>
        </p:txBody>
      </p:sp>
    </p:spTree>
    <p:extLst>
      <p:ext uri="{BB962C8B-B14F-4D97-AF65-F5344CB8AC3E}">
        <p14:creationId xmlns:p14="http://schemas.microsoft.com/office/powerpoint/2010/main" val="349994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Implied References</a:t>
            </a:r>
            <a:endParaRPr lang="en-US" dirty="0"/>
          </a:p>
        </p:txBody>
      </p:sp>
      <p:sp>
        <p:nvSpPr>
          <p:cNvPr id="3" name="Content Placeholder 2"/>
          <p:cNvSpPr>
            <a:spLocks noGrp="1"/>
          </p:cNvSpPr>
          <p:nvPr>
            <p:ph idx="1"/>
          </p:nvPr>
        </p:nvSpPr>
        <p:spPr/>
        <p:txBody>
          <a:bodyPr/>
          <a:lstStyle/>
          <a:p>
            <a:pPr marL="0" indent="0">
              <a:buNone/>
            </a:pPr>
            <a:r>
              <a:rPr lang="en-US" dirty="0" smtClean="0"/>
              <a:t>PRONOUNS </a:t>
            </a:r>
            <a:r>
              <a:rPr lang="en-US" b="1" dirty="0" smtClean="0"/>
              <a:t>MUST</a:t>
            </a:r>
            <a:r>
              <a:rPr lang="en-US" dirty="0" smtClean="0"/>
              <a:t> HAVE CLEARLY IDENTIFIABLE ANTECEDANTS.</a:t>
            </a:r>
          </a:p>
          <a:p>
            <a:r>
              <a:rPr lang="en-US" dirty="0" smtClean="0"/>
              <a:t>From her stories of her small-town childhood, they seem like a great place to grow up.</a:t>
            </a:r>
          </a:p>
          <a:p>
            <a:pPr lvl="1"/>
            <a:r>
              <a:rPr lang="en-US" dirty="0" smtClean="0"/>
              <a:t>“They” should refer to small towns, but the antecedent is “stories.”</a:t>
            </a:r>
          </a:p>
          <a:p>
            <a:pPr lvl="1"/>
            <a:r>
              <a:rPr lang="en-US" smtClean="0"/>
              <a:t>The stories </a:t>
            </a:r>
            <a:r>
              <a:rPr lang="en-US" dirty="0" smtClean="0"/>
              <a:t>of her childhood make small towns seem like great places to grow up.</a:t>
            </a:r>
          </a:p>
          <a:p>
            <a:r>
              <a:rPr lang="en-US" dirty="0" smtClean="0"/>
              <a:t>According to the researchers’ study, they found that access to high speed internet connections at home might reduce students’ test scores (</a:t>
            </a:r>
            <a:r>
              <a:rPr lang="en-US" dirty="0" err="1" smtClean="0"/>
              <a:t>Vigdor</a:t>
            </a:r>
            <a:r>
              <a:rPr lang="en-US" dirty="0" smtClean="0"/>
              <a:t> and Ladd1).</a:t>
            </a:r>
          </a:p>
          <a:p>
            <a:pPr lvl="1"/>
            <a:r>
              <a:rPr lang="en-US" dirty="0" smtClean="0"/>
              <a:t>Again, who are “they”…because you’re saying that the researchers found other people who did this study.  This makes no sense.</a:t>
            </a:r>
            <a:endParaRPr lang="en-US" dirty="0"/>
          </a:p>
        </p:txBody>
      </p:sp>
    </p:spTree>
    <p:extLst>
      <p:ext uri="{BB962C8B-B14F-4D97-AF65-F5344CB8AC3E}">
        <p14:creationId xmlns:p14="http://schemas.microsoft.com/office/powerpoint/2010/main" val="134707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Avoid the indefinite use of </a:t>
            </a:r>
            <a:r>
              <a:rPr lang="en-US" i="1" dirty="0" smtClean="0"/>
              <a:t>they, it</a:t>
            </a:r>
            <a:r>
              <a:rPr lang="en-US" dirty="0" smtClean="0"/>
              <a:t> and </a:t>
            </a:r>
            <a:r>
              <a:rPr lang="en-US" i="1" dirty="0" smtClean="0"/>
              <a:t>you</a:t>
            </a:r>
            <a:endParaRPr lang="en-US" dirty="0"/>
          </a:p>
        </p:txBody>
      </p:sp>
      <p:sp>
        <p:nvSpPr>
          <p:cNvPr id="3" name="Content Placeholder 2"/>
          <p:cNvSpPr>
            <a:spLocks noGrp="1"/>
          </p:cNvSpPr>
          <p:nvPr>
            <p:ph idx="1"/>
          </p:nvPr>
        </p:nvSpPr>
        <p:spPr/>
        <p:txBody>
          <a:bodyPr/>
          <a:lstStyle/>
          <a:p>
            <a:r>
              <a:rPr lang="en-US" dirty="0" smtClean="0"/>
              <a:t>AGAIN, PRONOUNS NEED PROPER, CLEAR ANTECEDANTS</a:t>
            </a:r>
          </a:p>
          <a:p>
            <a:pPr marL="0" indent="0">
              <a:buNone/>
            </a:pPr>
            <a:endParaRPr lang="en-US" dirty="0" smtClean="0"/>
          </a:p>
          <a:p>
            <a:r>
              <a:rPr lang="en-US" dirty="0" smtClean="0"/>
              <a:t>At Hogwarts School of Witchcraft and Wizardry, they use owls, not texting, for sending messages.</a:t>
            </a:r>
          </a:p>
          <a:p>
            <a:endParaRPr lang="en-US" dirty="0"/>
          </a:p>
          <a:p>
            <a:r>
              <a:rPr lang="en-US" dirty="0" smtClean="0"/>
              <a:t>In the beginning of the chapter, it compares pronouns to computer-game avatars. </a:t>
            </a:r>
          </a:p>
          <a:p>
            <a:endParaRPr lang="en-US" dirty="0"/>
          </a:p>
          <a:p>
            <a:r>
              <a:rPr lang="en-US" dirty="0" smtClean="0"/>
              <a:t>Before computers and the internet, you got your news mostly from newspapers, radio and television.</a:t>
            </a:r>
            <a:endParaRPr lang="en-US" dirty="0"/>
          </a:p>
        </p:txBody>
      </p:sp>
    </p:spTree>
    <p:extLst>
      <p:ext uri="{BB962C8B-B14F-4D97-AF65-F5344CB8AC3E}">
        <p14:creationId xmlns:p14="http://schemas.microsoft.com/office/powerpoint/2010/main" val="177330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971</TotalTime>
  <Words>657</Words>
  <Application>Microsoft Office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Thatch</vt:lpstr>
      <vt:lpstr>Nitty Gritty Writing</vt:lpstr>
      <vt:lpstr>First, a review.  Tell me about</vt:lpstr>
      <vt:lpstr>More Review</vt:lpstr>
      <vt:lpstr>Something new </vt:lpstr>
      <vt:lpstr>Vroom Vroom...sputter.  (FAULTY SHIFTS) </vt:lpstr>
      <vt:lpstr>Pronoun References… </vt:lpstr>
      <vt:lpstr>More referencing</vt:lpstr>
      <vt:lpstr>Implied References</vt:lpstr>
      <vt:lpstr>Avoid the indefinite use of they, it and you</vt:lpstr>
      <vt:lpstr>EVERY WORD COUNTS </vt:lpstr>
    </vt:vector>
  </TitlesOfParts>
  <Company>Jordan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Nitty Gritty Writing</dc:title>
  <dc:creator>Alisha Paxton</dc:creator>
  <cp:lastModifiedBy>Alisha Paxton</cp:lastModifiedBy>
  <cp:revision>17</cp:revision>
  <dcterms:created xsi:type="dcterms:W3CDTF">2012-11-20T13:55:26Z</dcterms:created>
  <dcterms:modified xsi:type="dcterms:W3CDTF">2014-11-03T18:54:46Z</dcterms:modified>
</cp:coreProperties>
</file>