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DD27EE1-C8F7-45ED-9164-73A5ADEAB817}"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5570E-8387-43BE-8879-3BA3603393B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27EE1-C8F7-45ED-9164-73A5ADEAB817}"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5570E-8387-43BE-8879-3BA3603393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27EE1-C8F7-45ED-9164-73A5ADEAB817}"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5570E-8387-43BE-8879-3BA3603393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27EE1-C8F7-45ED-9164-73A5ADEAB817}"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5570E-8387-43BE-8879-3BA3603393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DD27EE1-C8F7-45ED-9164-73A5ADEAB817}" type="datetimeFigureOut">
              <a:rPr lang="en-US" smtClean="0"/>
              <a:t>9/13/2017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EB5570E-8387-43BE-8879-3BA3603393B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27EE1-C8F7-45ED-9164-73A5ADEAB817}"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5570E-8387-43BE-8879-3BA3603393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27EE1-C8F7-45ED-9164-73A5ADEAB817}"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5570E-8387-43BE-8879-3BA3603393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27EE1-C8F7-45ED-9164-73A5ADEAB817}"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5570E-8387-43BE-8879-3BA3603393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27EE1-C8F7-45ED-9164-73A5ADEAB817}"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5570E-8387-43BE-8879-3BA3603393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D27EE1-C8F7-45ED-9164-73A5ADEAB817}"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5570E-8387-43BE-8879-3BA3603393B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DD27EE1-C8F7-45ED-9164-73A5ADEAB817}"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5570E-8387-43BE-8879-3BA3603393B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DD27EE1-C8F7-45ED-9164-73A5ADEAB817}" type="datetimeFigureOut">
              <a:rPr lang="en-US" smtClean="0"/>
              <a:t>9/13/2017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EB5570E-8387-43BE-8879-3BA3603393B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wl.english.purdue.edu/owl/resource/598/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wl.english.purdue.edu/owl/resource/627/0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Parallelism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5362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3047999"/>
          </a:xfrm>
        </p:spPr>
        <p:txBody>
          <a:bodyPr/>
          <a:lstStyle/>
          <a:p>
            <a:r>
              <a:rPr lang="en-US" b="1" dirty="0"/>
              <a:t>Lists After a Colon</a:t>
            </a:r>
          </a:p>
          <a:p>
            <a:r>
              <a:rPr lang="en-US" b="1" dirty="0"/>
              <a:t>Be sure to keep all the elements in a list in the same form.</a:t>
            </a:r>
            <a:endParaRPr lang="en-US" dirty="0"/>
          </a:p>
          <a:p>
            <a:r>
              <a:rPr lang="en-US" b="1" dirty="0"/>
              <a:t>Example 1</a:t>
            </a:r>
            <a:endParaRPr lang="en-US" dirty="0"/>
          </a:p>
          <a:p>
            <a:r>
              <a:rPr lang="en-US" b="1" dirty="0"/>
              <a:t>Not Parallel:</a:t>
            </a:r>
            <a:r>
              <a:rPr lang="en-US" dirty="0"/>
              <a:t> </a:t>
            </a:r>
            <a:br>
              <a:rPr lang="en-US" dirty="0"/>
            </a:br>
            <a:r>
              <a:rPr lang="en-US" dirty="0"/>
              <a:t>The dictionary can be used to find these: </a:t>
            </a:r>
            <a:r>
              <a:rPr lang="en-US" b="1" dirty="0"/>
              <a:t>word meanings</a:t>
            </a:r>
            <a:r>
              <a:rPr lang="en-US" dirty="0"/>
              <a:t>, </a:t>
            </a:r>
            <a:r>
              <a:rPr lang="en-US" b="1" dirty="0"/>
              <a:t>pronunciations</a:t>
            </a:r>
            <a:r>
              <a:rPr lang="en-US" dirty="0"/>
              <a:t>, </a:t>
            </a:r>
            <a:r>
              <a:rPr lang="en-US" b="1" dirty="0"/>
              <a:t>correct spellings</a:t>
            </a:r>
            <a:r>
              <a:rPr lang="en-US" dirty="0"/>
              <a:t>, and </a:t>
            </a:r>
            <a:r>
              <a:rPr lang="en-US" b="1" dirty="0"/>
              <a:t>looking up irregular verbs</a:t>
            </a:r>
            <a:r>
              <a:rPr lang="en-US" dirty="0"/>
              <a:t>.</a:t>
            </a:r>
          </a:p>
          <a:p>
            <a:endParaRPr lang="en-US" dirty="0"/>
          </a:p>
        </p:txBody>
      </p:sp>
      <p:sp>
        <p:nvSpPr>
          <p:cNvPr id="4" name="TextBox 3"/>
          <p:cNvSpPr txBox="1"/>
          <p:nvPr/>
        </p:nvSpPr>
        <p:spPr>
          <a:xfrm>
            <a:off x="457200" y="4419600"/>
            <a:ext cx="7924800" cy="2092881"/>
          </a:xfrm>
          <a:prstGeom prst="rect">
            <a:avLst/>
          </a:prstGeom>
          <a:noFill/>
        </p:spPr>
        <p:txBody>
          <a:bodyPr wrap="square" rtlCol="0">
            <a:spAutoFit/>
          </a:bodyPr>
          <a:lstStyle/>
          <a:p>
            <a:r>
              <a:rPr lang="en-US" sz="2800" b="1" dirty="0" smtClean="0"/>
              <a:t>Parallel:</a:t>
            </a:r>
            <a:r>
              <a:rPr lang="en-US" sz="2800" dirty="0" smtClean="0"/>
              <a:t> </a:t>
            </a:r>
            <a:br>
              <a:rPr lang="en-US" sz="2800" dirty="0" smtClean="0"/>
            </a:br>
            <a:r>
              <a:rPr lang="en-US" sz="2800" dirty="0" smtClean="0"/>
              <a:t>The dictionary can be used to find these: </a:t>
            </a:r>
            <a:r>
              <a:rPr lang="en-US" sz="2800" b="1" dirty="0" smtClean="0"/>
              <a:t>word meanings</a:t>
            </a:r>
            <a:r>
              <a:rPr lang="en-US" sz="2800" dirty="0" smtClean="0"/>
              <a:t>, </a:t>
            </a:r>
            <a:r>
              <a:rPr lang="en-US" sz="2800" b="1" dirty="0" smtClean="0"/>
              <a:t>pronunciations</a:t>
            </a:r>
            <a:r>
              <a:rPr lang="en-US" sz="2800" dirty="0" smtClean="0"/>
              <a:t>, </a:t>
            </a:r>
            <a:r>
              <a:rPr lang="en-US" sz="2800" b="1" dirty="0" smtClean="0"/>
              <a:t>correct spellings</a:t>
            </a:r>
            <a:r>
              <a:rPr lang="en-US" sz="2800" dirty="0" smtClean="0"/>
              <a:t>, and </a:t>
            </a:r>
            <a:r>
              <a:rPr lang="en-US" sz="2800" b="1" dirty="0" smtClean="0"/>
              <a:t>irregular verbs</a:t>
            </a:r>
            <a:r>
              <a:rPr lang="en-US" sz="2800" dirty="0" smtClean="0"/>
              <a:t>.</a:t>
            </a:r>
          </a:p>
          <a:p>
            <a:endParaRPr lang="en-US" dirty="0"/>
          </a:p>
        </p:txBody>
      </p:sp>
    </p:spTree>
    <p:extLst>
      <p:ext uri="{BB962C8B-B14F-4D97-AF65-F5344CB8AC3E}">
        <p14:creationId xmlns:p14="http://schemas.microsoft.com/office/powerpoint/2010/main" val="263644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Skim your paper, pausing at the words "and" and "or." Check on each side of these words to see whether the items joined are parallel. If not, make them parallel.</a:t>
            </a:r>
          </a:p>
          <a:p>
            <a:r>
              <a:rPr lang="en-US" dirty="0"/>
              <a:t>If you have several items in a list, put them in a column to see if they are parallel.</a:t>
            </a:r>
          </a:p>
          <a:p>
            <a:r>
              <a:rPr lang="en-US" dirty="0"/>
              <a:t>Listen to the sound of the items in a list or the items being compared. Do you hear the same kinds of sounds? For example, is there a series of "-</a:t>
            </a:r>
            <a:r>
              <a:rPr lang="en-US" dirty="0" err="1"/>
              <a:t>ing</a:t>
            </a:r>
            <a:r>
              <a:rPr lang="en-US" dirty="0"/>
              <a:t>" words beginning each item? Or do your hear a rhythm being repeated? If something is breaking that rhythm or repetition of sound, check to see if it needs to be made parallel.</a:t>
            </a:r>
          </a:p>
          <a:p>
            <a:r>
              <a:rPr lang="en-US" dirty="0"/>
              <a:t/>
            </a:r>
            <a:br>
              <a:rPr lang="en-US" dirty="0"/>
            </a:br>
            <a:endParaRPr lang="en-US" dirty="0"/>
          </a:p>
        </p:txBody>
      </p:sp>
    </p:spTree>
    <p:extLst>
      <p:ext uri="{BB962C8B-B14F-4D97-AF65-F5344CB8AC3E}">
        <p14:creationId xmlns:p14="http://schemas.microsoft.com/office/powerpoint/2010/main" val="4252946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a:t>Driscoll, Danna Lynn. “Welcome to the Purdue OWL.” </a:t>
            </a:r>
            <a:r>
              <a:rPr lang="en-US" i="1" dirty="0"/>
              <a:t>Purdue OWL: Parallel Structure</a:t>
            </a:r>
            <a:r>
              <a:rPr lang="en-US" dirty="0"/>
              <a:t>, OWL Purdue, 5 July 2017, owl.english.purdue.edu/owl/resource/623/1/.</a:t>
            </a:r>
            <a:endParaRPr lang="en-US" dirty="0"/>
          </a:p>
        </p:txBody>
      </p:sp>
    </p:spTree>
    <p:extLst>
      <p:ext uri="{BB962C8B-B14F-4D97-AF65-F5344CB8AC3E}">
        <p14:creationId xmlns:p14="http://schemas.microsoft.com/office/powerpoint/2010/main" val="293917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PARALLELISM</a:t>
            </a:r>
            <a:endParaRPr lang="en-US" sz="4800" dirty="0"/>
          </a:p>
        </p:txBody>
      </p:sp>
      <p:sp>
        <p:nvSpPr>
          <p:cNvPr id="3" name="Content Placeholder 2"/>
          <p:cNvSpPr>
            <a:spLocks noGrp="1"/>
          </p:cNvSpPr>
          <p:nvPr>
            <p:ph idx="1"/>
          </p:nvPr>
        </p:nvSpPr>
        <p:spPr/>
        <p:txBody>
          <a:bodyPr/>
          <a:lstStyle/>
          <a:p>
            <a:r>
              <a:rPr lang="en-US" sz="3600" dirty="0" smtClean="0"/>
              <a:t>“Parallel </a:t>
            </a:r>
            <a:r>
              <a:rPr lang="en-US" sz="3600" dirty="0"/>
              <a:t>structure means using the same pattern of words to show that two or more ideas have the same level of importance. This can happen at the word, phrase, or clause level. The usual way to join parallel structures is with the use of coordinating </a:t>
            </a:r>
            <a:r>
              <a:rPr lang="en-US" sz="3600" dirty="0">
                <a:hlinkClick r:id="rId2"/>
              </a:rPr>
              <a:t>conjunctions</a:t>
            </a:r>
            <a:r>
              <a:rPr lang="en-US" sz="3600" dirty="0"/>
              <a:t> such as </a:t>
            </a:r>
            <a:r>
              <a:rPr lang="en-US" sz="3600" dirty="0" smtClean="0"/>
              <a:t>‘and’ </a:t>
            </a:r>
            <a:r>
              <a:rPr lang="en-US" sz="3600" dirty="0"/>
              <a:t>or </a:t>
            </a:r>
            <a:r>
              <a:rPr lang="en-US" sz="3600" dirty="0" smtClean="0"/>
              <a:t>‘or.’”</a:t>
            </a:r>
            <a:r>
              <a:rPr lang="en-US" dirty="0" smtClean="0"/>
              <a:t> (OWL at Purdue)</a:t>
            </a:r>
            <a:endParaRPr lang="en-US" dirty="0"/>
          </a:p>
        </p:txBody>
      </p:sp>
    </p:spTree>
    <p:extLst>
      <p:ext uri="{BB962C8B-B14F-4D97-AF65-F5344CB8AC3E}">
        <p14:creationId xmlns:p14="http://schemas.microsoft.com/office/powerpoint/2010/main" val="102108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lstStyle/>
          <a:p>
            <a:r>
              <a:rPr lang="en-US" b="1" dirty="0"/>
              <a:t>Words and Phrases</a:t>
            </a:r>
          </a:p>
          <a:p>
            <a:r>
              <a:rPr lang="en-US" b="1" dirty="0" smtClean="0"/>
              <a:t>     With </a:t>
            </a:r>
            <a:r>
              <a:rPr lang="en-US" b="1" dirty="0"/>
              <a:t>the </a:t>
            </a:r>
            <a:r>
              <a:rPr lang="en-US" b="1" dirty="0">
                <a:hlinkClick r:id="rId2"/>
              </a:rPr>
              <a:t>-</a:t>
            </a:r>
            <a:r>
              <a:rPr lang="en-US" b="1" dirty="0" err="1">
                <a:hlinkClick r:id="rId2"/>
              </a:rPr>
              <a:t>ing</a:t>
            </a:r>
            <a:r>
              <a:rPr lang="en-US" b="1" dirty="0">
                <a:hlinkClick r:id="rId2"/>
              </a:rPr>
              <a:t> form (gerund)</a:t>
            </a:r>
            <a:r>
              <a:rPr lang="en-US" b="1" dirty="0"/>
              <a:t> of words:</a:t>
            </a:r>
            <a:endParaRPr lang="en-US" dirty="0"/>
          </a:p>
          <a:p>
            <a:endParaRPr lang="en-US" b="1" dirty="0" smtClean="0"/>
          </a:p>
          <a:p>
            <a:endParaRPr lang="en-US" b="1" dirty="0"/>
          </a:p>
          <a:p>
            <a:endParaRPr lang="en-US" b="1" dirty="0" smtClean="0"/>
          </a:p>
          <a:p>
            <a:pPr marL="0" indent="0">
              <a:buNone/>
            </a:pPr>
            <a:r>
              <a:rPr lang="en-US" b="1" dirty="0" smtClean="0"/>
              <a:t>Parallel</a:t>
            </a:r>
            <a:r>
              <a:rPr lang="en-US" b="1" dirty="0"/>
              <a:t>:</a:t>
            </a:r>
            <a:endParaRPr lang="en-US" dirty="0"/>
          </a:p>
          <a:p>
            <a:pPr lvl="1"/>
            <a:r>
              <a:rPr lang="en-US" dirty="0"/>
              <a:t>Mary likes hik</a:t>
            </a:r>
            <a:r>
              <a:rPr lang="en-US" b="1" dirty="0"/>
              <a:t>ing</a:t>
            </a:r>
            <a:r>
              <a:rPr lang="en-US" dirty="0"/>
              <a:t>, swimm</a:t>
            </a:r>
            <a:r>
              <a:rPr lang="en-US" b="1" dirty="0"/>
              <a:t>ing</a:t>
            </a:r>
            <a:r>
              <a:rPr lang="en-US" dirty="0"/>
              <a:t>, and bicycl</a:t>
            </a:r>
            <a:r>
              <a:rPr lang="en-US" b="1" dirty="0"/>
              <a:t>ing</a:t>
            </a:r>
            <a:r>
              <a:rPr lang="en-US" dirty="0"/>
              <a:t>.</a:t>
            </a:r>
          </a:p>
          <a:p>
            <a:endParaRPr lang="en-US" dirty="0"/>
          </a:p>
        </p:txBody>
      </p:sp>
    </p:spTree>
    <p:extLst>
      <p:ext uri="{BB962C8B-B14F-4D97-AF65-F5344CB8AC3E}">
        <p14:creationId xmlns:p14="http://schemas.microsoft.com/office/powerpoint/2010/main" val="3918495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With infinitive phrases</a:t>
            </a:r>
            <a:r>
              <a:rPr lang="en-US" sz="3200" b="1" dirty="0" smtClean="0"/>
              <a:t>: TO DO/TO THINK, ETC</a:t>
            </a:r>
            <a:endParaRPr lang="en-US" sz="3200" dirty="0"/>
          </a:p>
          <a:p>
            <a:pPr marL="0" indent="0">
              <a:buNone/>
            </a:pPr>
            <a:endParaRPr lang="en-US" sz="3200" b="1" dirty="0" smtClean="0"/>
          </a:p>
          <a:p>
            <a:pPr marL="0" indent="0">
              <a:buNone/>
            </a:pPr>
            <a:r>
              <a:rPr lang="en-US" sz="3200" b="1" dirty="0" smtClean="0"/>
              <a:t>Parallel</a:t>
            </a:r>
            <a:r>
              <a:rPr lang="en-US" sz="3200" b="1" dirty="0"/>
              <a:t>:</a:t>
            </a:r>
            <a:endParaRPr lang="en-US" sz="3200" dirty="0"/>
          </a:p>
          <a:p>
            <a:r>
              <a:rPr lang="en-US" sz="3200" dirty="0"/>
              <a:t>Mary likes </a:t>
            </a:r>
            <a:r>
              <a:rPr lang="en-US" sz="3200" b="1" dirty="0"/>
              <a:t>to hike</a:t>
            </a:r>
            <a:r>
              <a:rPr lang="en-US" sz="3200" dirty="0"/>
              <a:t>, </a:t>
            </a:r>
            <a:r>
              <a:rPr lang="en-US" sz="3200" b="1" dirty="0"/>
              <a:t>to swim</a:t>
            </a:r>
            <a:r>
              <a:rPr lang="en-US" sz="3200" dirty="0"/>
              <a:t>, and </a:t>
            </a:r>
            <a:r>
              <a:rPr lang="en-US" sz="3200" b="1" dirty="0"/>
              <a:t>to ride</a:t>
            </a:r>
            <a:r>
              <a:rPr lang="en-US" sz="3200" dirty="0"/>
              <a:t> a bicycle.</a:t>
            </a:r>
            <a:br>
              <a:rPr lang="en-US" sz="3200" dirty="0"/>
            </a:br>
            <a:r>
              <a:rPr lang="en-US" sz="3200" dirty="0"/>
              <a:t>OR</a:t>
            </a:r>
            <a:br>
              <a:rPr lang="en-US" sz="3200" dirty="0"/>
            </a:br>
            <a:r>
              <a:rPr lang="en-US" sz="3200" dirty="0"/>
              <a:t>Mary likes to </a:t>
            </a:r>
            <a:r>
              <a:rPr lang="en-US" sz="3200" b="1" dirty="0"/>
              <a:t>hike</a:t>
            </a:r>
            <a:r>
              <a:rPr lang="en-US" sz="3200" dirty="0"/>
              <a:t>, </a:t>
            </a:r>
            <a:r>
              <a:rPr lang="en-US" sz="3200" b="1" dirty="0"/>
              <a:t>swim</a:t>
            </a:r>
            <a:r>
              <a:rPr lang="en-US" sz="3200" dirty="0"/>
              <a:t>, and </a:t>
            </a:r>
            <a:r>
              <a:rPr lang="en-US" sz="3200" b="1" dirty="0"/>
              <a:t>ride</a:t>
            </a:r>
            <a:r>
              <a:rPr lang="en-US" sz="3200" dirty="0"/>
              <a:t> a bicycle.</a:t>
            </a:r>
          </a:p>
          <a:p>
            <a:endParaRPr lang="en-US" dirty="0"/>
          </a:p>
        </p:txBody>
      </p:sp>
    </p:spTree>
    <p:extLst>
      <p:ext uri="{BB962C8B-B14F-4D97-AF65-F5344CB8AC3E}">
        <p14:creationId xmlns:p14="http://schemas.microsoft.com/office/powerpoint/2010/main" val="3786526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895600"/>
          </a:xfrm>
        </p:spPr>
        <p:txBody>
          <a:bodyPr/>
          <a:lstStyle/>
          <a:p>
            <a:r>
              <a:rPr lang="en-US" sz="2800" b="1" dirty="0"/>
              <a:t>Do not mix forms.</a:t>
            </a:r>
          </a:p>
          <a:p>
            <a:r>
              <a:rPr lang="en-US" sz="2800" b="1" dirty="0"/>
              <a:t>Example </a:t>
            </a:r>
            <a:r>
              <a:rPr lang="en-US" sz="2800" b="1" dirty="0" smtClean="0"/>
              <a:t>1</a:t>
            </a:r>
          </a:p>
          <a:p>
            <a:pPr marL="0" indent="0">
              <a:buNone/>
            </a:pPr>
            <a:endParaRPr lang="en-US" sz="2800" dirty="0"/>
          </a:p>
          <a:p>
            <a:r>
              <a:rPr lang="en-US" sz="2800" b="1" dirty="0"/>
              <a:t>Not Parallel:</a:t>
            </a:r>
            <a:r>
              <a:rPr lang="en-US" sz="2800" dirty="0"/>
              <a:t> </a:t>
            </a:r>
            <a:br>
              <a:rPr lang="en-US" sz="2800" dirty="0"/>
            </a:br>
            <a:r>
              <a:rPr lang="en-US" sz="2800" dirty="0"/>
              <a:t>Mary likes hik</a:t>
            </a:r>
            <a:r>
              <a:rPr lang="en-US" sz="2800" b="1" dirty="0"/>
              <a:t>ing</a:t>
            </a:r>
            <a:r>
              <a:rPr lang="en-US" sz="2800" dirty="0"/>
              <a:t>, swimm</a:t>
            </a:r>
            <a:r>
              <a:rPr lang="en-US" sz="2800" b="1" dirty="0"/>
              <a:t>ing</a:t>
            </a:r>
            <a:r>
              <a:rPr lang="en-US" sz="2800" dirty="0"/>
              <a:t>, and </a:t>
            </a:r>
            <a:r>
              <a:rPr lang="en-US" sz="2800" b="1" dirty="0"/>
              <a:t>to ride</a:t>
            </a:r>
            <a:r>
              <a:rPr lang="en-US" sz="2800" dirty="0"/>
              <a:t> a bicycle.</a:t>
            </a:r>
          </a:p>
          <a:p>
            <a:endParaRPr lang="en-US" dirty="0"/>
          </a:p>
        </p:txBody>
      </p:sp>
      <p:sp>
        <p:nvSpPr>
          <p:cNvPr id="4" name="TextBox 3"/>
          <p:cNvSpPr txBox="1"/>
          <p:nvPr/>
        </p:nvSpPr>
        <p:spPr>
          <a:xfrm>
            <a:off x="457200" y="4191000"/>
            <a:ext cx="8153400" cy="1846659"/>
          </a:xfrm>
          <a:prstGeom prst="rect">
            <a:avLst/>
          </a:prstGeom>
          <a:noFill/>
        </p:spPr>
        <p:txBody>
          <a:bodyPr wrap="square" rtlCol="0">
            <a:spAutoFit/>
          </a:bodyPr>
          <a:lstStyle/>
          <a:p>
            <a:r>
              <a:rPr lang="en-US" sz="3200" b="1" dirty="0" smtClean="0"/>
              <a:t>Parallel:</a:t>
            </a:r>
            <a:r>
              <a:rPr lang="en-US" sz="3200" dirty="0" smtClean="0"/>
              <a:t> </a:t>
            </a:r>
            <a:br>
              <a:rPr lang="en-US" sz="3200" dirty="0" smtClean="0"/>
            </a:br>
            <a:r>
              <a:rPr lang="en-US" sz="3200" dirty="0" smtClean="0"/>
              <a:t>Mary likes hik</a:t>
            </a:r>
            <a:r>
              <a:rPr lang="en-US" sz="3200" b="1" dirty="0" smtClean="0"/>
              <a:t>ing</a:t>
            </a:r>
            <a:r>
              <a:rPr lang="en-US" sz="3200" dirty="0" smtClean="0"/>
              <a:t>, swimm</a:t>
            </a:r>
            <a:r>
              <a:rPr lang="en-US" sz="3200" b="1" dirty="0" smtClean="0"/>
              <a:t>ing</a:t>
            </a:r>
            <a:r>
              <a:rPr lang="en-US" sz="3200" dirty="0" smtClean="0"/>
              <a:t>, and rid</a:t>
            </a:r>
            <a:r>
              <a:rPr lang="en-US" sz="3200" b="1" dirty="0" smtClean="0"/>
              <a:t>ing</a:t>
            </a:r>
            <a:r>
              <a:rPr lang="en-US" sz="3200" dirty="0" smtClean="0"/>
              <a:t> a bicycle.</a:t>
            </a:r>
          </a:p>
          <a:p>
            <a:endParaRPr lang="en-US" dirty="0"/>
          </a:p>
        </p:txBody>
      </p:sp>
    </p:spTree>
    <p:extLst>
      <p:ext uri="{BB962C8B-B14F-4D97-AF65-F5344CB8AC3E}">
        <p14:creationId xmlns:p14="http://schemas.microsoft.com/office/powerpoint/2010/main" val="425369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1447800"/>
          </a:xfrm>
        </p:spPr>
        <p:txBody>
          <a:bodyPr/>
          <a:lstStyle/>
          <a:p>
            <a:r>
              <a:rPr lang="en-US" b="1" dirty="0"/>
              <a:t>Not Parallel:</a:t>
            </a:r>
            <a:r>
              <a:rPr lang="en-US" dirty="0"/>
              <a:t> </a:t>
            </a:r>
            <a:br>
              <a:rPr lang="en-US" dirty="0"/>
            </a:br>
            <a:r>
              <a:rPr lang="en-US" dirty="0"/>
              <a:t>The production manager was asked to write his report quick</a:t>
            </a:r>
            <a:r>
              <a:rPr lang="en-US" b="1" dirty="0"/>
              <a:t>ly</a:t>
            </a:r>
            <a:r>
              <a:rPr lang="en-US" dirty="0"/>
              <a:t>, accurate</a:t>
            </a:r>
            <a:r>
              <a:rPr lang="en-US" b="1" dirty="0"/>
              <a:t>ly</a:t>
            </a:r>
            <a:r>
              <a:rPr lang="en-US" dirty="0"/>
              <a:t>, and </a:t>
            </a:r>
            <a:r>
              <a:rPr lang="en-US" b="1" dirty="0"/>
              <a:t>in a detailed manner</a:t>
            </a:r>
            <a:r>
              <a:rPr lang="en-US" dirty="0"/>
              <a:t>.</a:t>
            </a:r>
          </a:p>
          <a:p>
            <a:endParaRPr lang="en-US" dirty="0"/>
          </a:p>
        </p:txBody>
      </p:sp>
      <p:sp>
        <p:nvSpPr>
          <p:cNvPr id="5" name="TextBox 4"/>
          <p:cNvSpPr txBox="1"/>
          <p:nvPr/>
        </p:nvSpPr>
        <p:spPr>
          <a:xfrm>
            <a:off x="533400" y="3352800"/>
            <a:ext cx="8077200" cy="2585323"/>
          </a:xfrm>
          <a:prstGeom prst="rect">
            <a:avLst/>
          </a:prstGeom>
          <a:noFill/>
        </p:spPr>
        <p:txBody>
          <a:bodyPr wrap="square" rtlCol="0">
            <a:spAutoFit/>
          </a:bodyPr>
          <a:lstStyle/>
          <a:p>
            <a:r>
              <a:rPr lang="en-US" sz="3600" b="1" dirty="0" smtClean="0"/>
              <a:t>Parallel:</a:t>
            </a:r>
            <a:r>
              <a:rPr lang="en-US" sz="3600" dirty="0" smtClean="0"/>
              <a:t> </a:t>
            </a:r>
            <a:br>
              <a:rPr lang="en-US" sz="3600" dirty="0" smtClean="0"/>
            </a:br>
            <a:r>
              <a:rPr lang="en-US" sz="3600" dirty="0" smtClean="0"/>
              <a:t>The production manager was asked to write his report quick</a:t>
            </a:r>
            <a:r>
              <a:rPr lang="en-US" sz="3600" b="1" dirty="0" smtClean="0"/>
              <a:t>ly</a:t>
            </a:r>
            <a:r>
              <a:rPr lang="en-US" sz="3600" dirty="0" smtClean="0"/>
              <a:t>, accurate</a:t>
            </a:r>
            <a:r>
              <a:rPr lang="en-US" sz="3600" b="1" dirty="0" smtClean="0"/>
              <a:t>ly</a:t>
            </a:r>
            <a:r>
              <a:rPr lang="en-US" sz="3600" dirty="0" smtClean="0"/>
              <a:t>, and thorough</a:t>
            </a:r>
            <a:r>
              <a:rPr lang="en-US" sz="3600" b="1" dirty="0" smtClean="0"/>
              <a:t>ly</a:t>
            </a:r>
            <a:r>
              <a:rPr lang="en-US" sz="3600" dirty="0" smtClean="0"/>
              <a:t>.</a:t>
            </a:r>
          </a:p>
          <a:p>
            <a:endParaRPr lang="en-US" dirty="0"/>
          </a:p>
        </p:txBody>
      </p:sp>
    </p:spTree>
    <p:extLst>
      <p:ext uri="{BB962C8B-B14F-4D97-AF65-F5344CB8AC3E}">
        <p14:creationId xmlns:p14="http://schemas.microsoft.com/office/powerpoint/2010/main" val="83010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dirty="0"/>
              <a:t>Clauses</a:t>
            </a:r>
          </a:p>
          <a:p>
            <a:pPr marL="0" indent="0">
              <a:buNone/>
            </a:pPr>
            <a:r>
              <a:rPr lang="en-US" sz="3200" dirty="0"/>
              <a:t>A parallel structure that begins with clauses must keep on with clauses. Changing to another pattern or changing the voice of the verb (from active to passive or vice versa) will break the parallelism.</a:t>
            </a:r>
          </a:p>
          <a:p>
            <a:pPr marL="0" indent="0">
              <a:buNone/>
            </a:pPr>
            <a:endParaRPr lang="en-US" dirty="0"/>
          </a:p>
        </p:txBody>
      </p:sp>
    </p:spTree>
    <p:extLst>
      <p:ext uri="{BB962C8B-B14F-4D97-AF65-F5344CB8AC3E}">
        <p14:creationId xmlns:p14="http://schemas.microsoft.com/office/powerpoint/2010/main" val="1701127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1752600"/>
          </a:xfrm>
        </p:spPr>
        <p:txBody>
          <a:bodyPr>
            <a:normAutofit/>
          </a:bodyPr>
          <a:lstStyle/>
          <a:p>
            <a:r>
              <a:rPr lang="en-US" b="1" dirty="0"/>
              <a:t>Not Parallel:</a:t>
            </a:r>
            <a:r>
              <a:rPr lang="en-US" dirty="0"/>
              <a:t> </a:t>
            </a:r>
            <a:br>
              <a:rPr lang="en-US" dirty="0"/>
            </a:br>
            <a:r>
              <a:rPr lang="en-US" dirty="0"/>
              <a:t>The coach told the players </a:t>
            </a:r>
            <a:r>
              <a:rPr lang="en-US" b="1" dirty="0"/>
              <a:t>that they should get</a:t>
            </a:r>
            <a:r>
              <a:rPr lang="en-US" dirty="0"/>
              <a:t> a lot of sleep, </a:t>
            </a:r>
            <a:r>
              <a:rPr lang="en-US" b="1" dirty="0"/>
              <a:t>that they should not eat</a:t>
            </a:r>
            <a:r>
              <a:rPr lang="en-US" dirty="0"/>
              <a:t> too much, and </a:t>
            </a:r>
            <a:r>
              <a:rPr lang="en-US" b="1" dirty="0"/>
              <a:t>to do</a:t>
            </a:r>
            <a:r>
              <a:rPr lang="en-US" dirty="0"/>
              <a:t> some warm-up exercises before the game.</a:t>
            </a:r>
          </a:p>
          <a:p>
            <a:endParaRPr lang="en-US" dirty="0"/>
          </a:p>
        </p:txBody>
      </p:sp>
      <p:sp>
        <p:nvSpPr>
          <p:cNvPr id="4" name="TextBox 3"/>
          <p:cNvSpPr txBox="1"/>
          <p:nvPr/>
        </p:nvSpPr>
        <p:spPr>
          <a:xfrm>
            <a:off x="357909" y="3124200"/>
            <a:ext cx="8458200" cy="3816429"/>
          </a:xfrm>
          <a:prstGeom prst="rect">
            <a:avLst/>
          </a:prstGeom>
          <a:noFill/>
        </p:spPr>
        <p:txBody>
          <a:bodyPr wrap="square" rtlCol="0">
            <a:spAutoFit/>
          </a:bodyPr>
          <a:lstStyle/>
          <a:p>
            <a:r>
              <a:rPr lang="en-US" sz="2800" b="1" dirty="0" smtClean="0"/>
              <a:t>Parallel:</a:t>
            </a:r>
            <a:r>
              <a:rPr lang="en-US" sz="2800" dirty="0" smtClean="0"/>
              <a:t> </a:t>
            </a:r>
            <a:br>
              <a:rPr lang="en-US" sz="2800" dirty="0" smtClean="0"/>
            </a:br>
            <a:r>
              <a:rPr lang="en-US" sz="2800" dirty="0" smtClean="0"/>
              <a:t>The coach told the players </a:t>
            </a:r>
            <a:r>
              <a:rPr lang="en-US" sz="2800" b="1" dirty="0" smtClean="0"/>
              <a:t>that they should get</a:t>
            </a:r>
            <a:r>
              <a:rPr lang="en-US" sz="2800" dirty="0" smtClean="0"/>
              <a:t> a lot of sleep, </a:t>
            </a:r>
            <a:r>
              <a:rPr lang="en-US" sz="2800" b="1" dirty="0" smtClean="0"/>
              <a:t>that they should not eat</a:t>
            </a:r>
            <a:r>
              <a:rPr lang="en-US" sz="2800" dirty="0" smtClean="0"/>
              <a:t> too much, and </a:t>
            </a:r>
            <a:r>
              <a:rPr lang="en-US" sz="2800" b="1" dirty="0" smtClean="0"/>
              <a:t>that they should do</a:t>
            </a:r>
            <a:r>
              <a:rPr lang="en-US" sz="2800" dirty="0" smtClean="0"/>
              <a:t> some warm-up exercises before the game.</a:t>
            </a:r>
          </a:p>
          <a:p>
            <a:r>
              <a:rPr lang="en-US" sz="2800" dirty="0" smtClean="0"/>
              <a:t>— or —</a:t>
            </a:r>
            <a:r>
              <a:rPr lang="en-US" sz="2800" b="1" dirty="0" smtClean="0"/>
              <a:t>Parallel:</a:t>
            </a:r>
            <a:r>
              <a:rPr lang="en-US" sz="2800" dirty="0" smtClean="0"/>
              <a:t> </a:t>
            </a:r>
            <a:br>
              <a:rPr lang="en-US" sz="2800" dirty="0" smtClean="0"/>
            </a:br>
            <a:r>
              <a:rPr lang="en-US" sz="2800" dirty="0" smtClean="0"/>
              <a:t>The coach told the players that they should </a:t>
            </a:r>
            <a:r>
              <a:rPr lang="en-US" sz="2800" b="1" dirty="0" smtClean="0"/>
              <a:t>get</a:t>
            </a:r>
            <a:r>
              <a:rPr lang="en-US" sz="2800" dirty="0" smtClean="0"/>
              <a:t> a lot of sleep, not </a:t>
            </a:r>
            <a:r>
              <a:rPr lang="en-US" sz="2800" b="1" dirty="0" smtClean="0"/>
              <a:t>eat </a:t>
            </a:r>
            <a:r>
              <a:rPr lang="en-US" sz="2800" dirty="0" smtClean="0"/>
              <a:t>too much, and </a:t>
            </a:r>
            <a:r>
              <a:rPr lang="en-US" sz="2800" b="1" dirty="0" smtClean="0"/>
              <a:t>do</a:t>
            </a:r>
            <a:r>
              <a:rPr lang="en-US" sz="2800" dirty="0" smtClean="0"/>
              <a:t> some warm-up exercises before the game.</a:t>
            </a:r>
          </a:p>
          <a:p>
            <a:endParaRPr lang="en-US" dirty="0"/>
          </a:p>
        </p:txBody>
      </p:sp>
    </p:spTree>
    <p:extLst>
      <p:ext uri="{BB962C8B-B14F-4D97-AF65-F5344CB8AC3E}">
        <p14:creationId xmlns:p14="http://schemas.microsoft.com/office/powerpoint/2010/main" val="346897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286000"/>
          </a:xfrm>
        </p:spPr>
        <p:txBody>
          <a:bodyPr/>
          <a:lstStyle/>
          <a:p>
            <a:r>
              <a:rPr lang="en-US" b="1" dirty="0"/>
              <a:t>Not Parallel:</a:t>
            </a:r>
            <a:r>
              <a:rPr lang="en-US" dirty="0"/>
              <a:t> </a:t>
            </a:r>
            <a:br>
              <a:rPr lang="en-US" dirty="0"/>
            </a:br>
            <a:r>
              <a:rPr lang="en-US" dirty="0"/>
              <a:t>The salesman expected </a:t>
            </a:r>
            <a:r>
              <a:rPr lang="en-US" b="1" dirty="0"/>
              <a:t>that he would present</a:t>
            </a:r>
            <a:r>
              <a:rPr lang="en-US" dirty="0"/>
              <a:t> his product at the meeting, </a:t>
            </a:r>
            <a:r>
              <a:rPr lang="en-US" b="1" dirty="0"/>
              <a:t>that there would be</a:t>
            </a:r>
            <a:r>
              <a:rPr lang="en-US" dirty="0"/>
              <a:t> time for him to show his slide presentation, and </a:t>
            </a:r>
            <a:r>
              <a:rPr lang="en-US" b="1" dirty="0"/>
              <a:t>that questions would be asked</a:t>
            </a:r>
            <a:r>
              <a:rPr lang="en-US" dirty="0"/>
              <a:t> by prospective buyers. </a:t>
            </a:r>
            <a:r>
              <a:rPr lang="en-US" b="1" dirty="0"/>
              <a:t>(passive)</a:t>
            </a:r>
            <a:endParaRPr lang="en-US" dirty="0"/>
          </a:p>
          <a:p>
            <a:endParaRPr lang="en-US" dirty="0"/>
          </a:p>
        </p:txBody>
      </p:sp>
      <p:sp>
        <p:nvSpPr>
          <p:cNvPr id="4" name="TextBox 3"/>
          <p:cNvSpPr txBox="1"/>
          <p:nvPr/>
        </p:nvSpPr>
        <p:spPr>
          <a:xfrm>
            <a:off x="304800" y="3657600"/>
            <a:ext cx="8305800" cy="2831544"/>
          </a:xfrm>
          <a:prstGeom prst="rect">
            <a:avLst/>
          </a:prstGeom>
          <a:noFill/>
        </p:spPr>
        <p:txBody>
          <a:bodyPr wrap="square" rtlCol="0">
            <a:spAutoFit/>
          </a:bodyPr>
          <a:lstStyle/>
          <a:p>
            <a:r>
              <a:rPr lang="en-US" sz="3200" b="1" dirty="0" smtClean="0"/>
              <a:t>Parallel:</a:t>
            </a:r>
            <a:r>
              <a:rPr lang="en-US" sz="3200" dirty="0" smtClean="0"/>
              <a:t> </a:t>
            </a:r>
            <a:br>
              <a:rPr lang="en-US" sz="3200" dirty="0" smtClean="0"/>
            </a:br>
            <a:r>
              <a:rPr lang="en-US" sz="3200" dirty="0" smtClean="0"/>
              <a:t>The salesman expected </a:t>
            </a:r>
            <a:r>
              <a:rPr lang="en-US" sz="3200" b="1" dirty="0" smtClean="0"/>
              <a:t>that he would present</a:t>
            </a:r>
            <a:r>
              <a:rPr lang="en-US" sz="3200" dirty="0" smtClean="0"/>
              <a:t> his product at the meeting, </a:t>
            </a:r>
            <a:r>
              <a:rPr lang="en-US" sz="3200" b="1" dirty="0" smtClean="0"/>
              <a:t>that there would be</a:t>
            </a:r>
            <a:r>
              <a:rPr lang="en-US" sz="3200" dirty="0" smtClean="0"/>
              <a:t> time for him to show his slide presentation, and </a:t>
            </a:r>
            <a:r>
              <a:rPr lang="en-US" sz="3200" b="1" dirty="0" smtClean="0"/>
              <a:t>that prospective buyers would ask</a:t>
            </a:r>
            <a:r>
              <a:rPr lang="en-US" sz="3200" dirty="0" smtClean="0"/>
              <a:t> him questions.</a:t>
            </a:r>
          </a:p>
          <a:p>
            <a:endParaRPr lang="en-US" dirty="0"/>
          </a:p>
        </p:txBody>
      </p:sp>
    </p:spTree>
    <p:extLst>
      <p:ext uri="{BB962C8B-B14F-4D97-AF65-F5344CB8AC3E}">
        <p14:creationId xmlns:p14="http://schemas.microsoft.com/office/powerpoint/2010/main" val="323443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1304</TotalTime>
  <Words>309</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Parallelism </vt:lpstr>
      <vt:lpstr>PARALLELISM</vt:lpstr>
      <vt:lpstr>PARALLELISM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WORKS CITED</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Parallelism</dc:title>
  <dc:creator>Alisha Paxton</dc:creator>
  <cp:lastModifiedBy>Alisha Paxton</cp:lastModifiedBy>
  <cp:revision>2</cp:revision>
  <dcterms:created xsi:type="dcterms:W3CDTF">2017-09-13T20:34:56Z</dcterms:created>
  <dcterms:modified xsi:type="dcterms:W3CDTF">2017-09-14T18:19:49Z</dcterms:modified>
</cp:coreProperties>
</file>